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64"/>
  </p:notesMasterIdLst>
  <p:handoutMasterIdLst>
    <p:handoutMasterId r:id="rId65"/>
  </p:handoutMasterIdLst>
  <p:sldIdLst>
    <p:sldId id="256" r:id="rId2"/>
    <p:sldId id="331" r:id="rId3"/>
    <p:sldId id="332" r:id="rId4"/>
    <p:sldId id="371" r:id="rId5"/>
    <p:sldId id="372" r:id="rId6"/>
    <p:sldId id="374" r:id="rId7"/>
    <p:sldId id="333" r:id="rId8"/>
    <p:sldId id="334" r:id="rId9"/>
    <p:sldId id="387" r:id="rId10"/>
    <p:sldId id="366" r:id="rId11"/>
    <p:sldId id="425" r:id="rId12"/>
    <p:sldId id="427" r:id="rId13"/>
    <p:sldId id="428" r:id="rId14"/>
    <p:sldId id="376" r:id="rId15"/>
    <p:sldId id="335" r:id="rId16"/>
    <p:sldId id="377" r:id="rId17"/>
    <p:sldId id="336" r:id="rId18"/>
    <p:sldId id="429" r:id="rId19"/>
    <p:sldId id="337" r:id="rId20"/>
    <p:sldId id="338" r:id="rId21"/>
    <p:sldId id="341" r:id="rId22"/>
    <p:sldId id="342" r:id="rId23"/>
    <p:sldId id="344" r:id="rId24"/>
    <p:sldId id="345" r:id="rId25"/>
    <p:sldId id="346" r:id="rId26"/>
    <p:sldId id="349" r:id="rId27"/>
    <p:sldId id="389" r:id="rId28"/>
    <p:sldId id="430" r:id="rId29"/>
    <p:sldId id="351" r:id="rId30"/>
    <p:sldId id="402" r:id="rId31"/>
    <p:sldId id="318" r:id="rId32"/>
    <p:sldId id="312" r:id="rId33"/>
    <p:sldId id="283" r:id="rId34"/>
    <p:sldId id="322" r:id="rId35"/>
    <p:sldId id="399" r:id="rId36"/>
    <p:sldId id="362" r:id="rId37"/>
    <p:sldId id="419" r:id="rId38"/>
    <p:sldId id="395" r:id="rId39"/>
    <p:sldId id="396" r:id="rId40"/>
    <p:sldId id="397" r:id="rId41"/>
    <p:sldId id="400" r:id="rId42"/>
    <p:sldId id="324" r:id="rId43"/>
    <p:sldId id="423" r:id="rId44"/>
    <p:sldId id="352" r:id="rId45"/>
    <p:sldId id="319" r:id="rId46"/>
    <p:sldId id="384" r:id="rId47"/>
    <p:sldId id="392" r:id="rId48"/>
    <p:sldId id="421" r:id="rId49"/>
    <p:sldId id="329" r:id="rId50"/>
    <p:sldId id="326" r:id="rId51"/>
    <p:sldId id="404" r:id="rId52"/>
    <p:sldId id="386" r:id="rId53"/>
    <p:sldId id="432" r:id="rId54"/>
    <p:sldId id="431" r:id="rId55"/>
    <p:sldId id="433" r:id="rId56"/>
    <p:sldId id="353" r:id="rId57"/>
    <p:sldId id="328" r:id="rId58"/>
    <p:sldId id="327" r:id="rId59"/>
    <p:sldId id="398" r:id="rId60"/>
    <p:sldId id="435" r:id="rId61"/>
    <p:sldId id="434" r:id="rId62"/>
    <p:sldId id="426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B88114"/>
    <a:srgbClr val="E09E19"/>
    <a:srgbClr val="FDD9FE"/>
    <a:srgbClr val="2D637F"/>
    <a:srgbClr val="9DAD33"/>
    <a:srgbClr val="6C3302"/>
    <a:srgbClr val="584F29"/>
    <a:srgbClr val="ED4E33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4237" autoAdjust="0"/>
  </p:normalViewPr>
  <p:slideViewPr>
    <p:cSldViewPr snapToGrid="0" snapToObjects="1">
      <p:cViewPr varScale="1">
        <p:scale>
          <a:sx n="96" d="100"/>
          <a:sy n="96" d="100"/>
        </p:scale>
        <p:origin x="1518" y="72"/>
      </p:cViewPr>
      <p:guideLst>
        <p:guide orient="horz" pos="3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-378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B1905-1EEB-6545-B5E2-B70E8868255E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A396-5F67-764F-9A9A-305152EBE0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85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3F6BF-7462-9046-A2B6-90C29244BD27}" type="datetimeFigureOut">
              <a:rPr lang="en-US" smtClean="0"/>
              <a:pPr/>
              <a:t>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7DBC5-2A13-CA47-B9EE-6017A92B6B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686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inopolycarboxylic_acid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Valence_(chemistry)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4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 this by bringing</a:t>
            </a:r>
            <a:r>
              <a:rPr lang="en-US" baseline="0" dirty="0"/>
              <a:t> together young…and other…scientists and engineers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2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XS measurements fail to report an energy uncertainty!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0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65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64Zn  - 49.17%, 66Zn – 27.73%, 67Zn – 4.04%, 68Zn – 18.45%</a:t>
            </a:r>
          </a:p>
          <a:p>
            <a:r>
              <a:rPr lang="en-US" dirty="0"/>
              <a:t>46Ti – 8.25%, 47Ti</a:t>
            </a:r>
            <a:r>
              <a:rPr lang="en-US" baseline="0" dirty="0"/>
              <a:t> – 7.44%, 48Ti – 73.72%, 49Ti – 5.41%, 50Ti – 5.18%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36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Producing O(10 </a:t>
            </a:r>
            <a:r>
              <a:rPr lang="en-US" dirty="0" err="1"/>
              <a:t>kBq</a:t>
            </a:r>
            <a:r>
              <a:rPr lang="en-US" dirty="0"/>
              <a:t>), with dead</a:t>
            </a:r>
            <a:r>
              <a:rPr lang="en-US" baseline="0" dirty="0"/>
              <a:t> time &lt; 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23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92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41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four secondary amine groups are modified by replacement of the N-H centers with N-CH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 groups. The resulting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minopolycarboxylic acid"/>
              </a:rPr>
              <a:t>aminopolycarboxylic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minopolycarboxylic acid"/>
              </a:rPr>
              <a:t> acid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upon ionization of the carboxylic acid groups, is a high affinity chelating agent for di- and tri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Valence (chemistry)"/>
              </a:rPr>
              <a:t>valent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Cyclotron </a:t>
            </a:r>
            <a:r>
              <a:rPr lang="en-US" dirty="0" err="1"/>
              <a:t>freq</a:t>
            </a:r>
            <a:r>
              <a:rPr lang="en-US" dirty="0"/>
              <a:t>  w = Q B / m</a:t>
            </a:r>
          </a:p>
          <a:p>
            <a:endParaRPr lang="en-US" dirty="0"/>
          </a:p>
          <a:p>
            <a:r>
              <a:rPr lang="en-US" dirty="0"/>
              <a:t>T = (m/2) w^2 r^2</a:t>
            </a:r>
          </a:p>
          <a:p>
            <a:endParaRPr lang="en-US" dirty="0"/>
          </a:p>
          <a:p>
            <a:r>
              <a:rPr lang="en-US" dirty="0"/>
              <a:t>T/A = (B r / 2 m)^2 (Q/A)^2 = K (Q/A)^2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15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 foils as “canary in the coal mine”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0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87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Discrepancy possible causes :</a:t>
            </a:r>
          </a:p>
          <a:p>
            <a:pPr marL="228600" indent="-228600">
              <a:buAutoNum type="arabicParenR"/>
            </a:pPr>
            <a:r>
              <a:rPr lang="en-US" dirty="0"/>
              <a:t>Still using current from charge integrator, once energy assignment is finished, monitor foils will provide renormalization to true current</a:t>
            </a:r>
          </a:p>
          <a:p>
            <a:pPr marL="228600" indent="-228600">
              <a:buAutoNum type="arabicParenR"/>
            </a:pPr>
            <a:r>
              <a:rPr lang="en-US" dirty="0"/>
              <a:t>Direct production of 51Cr creates “extra” cross section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Low peak is 54Fe(</a:t>
            </a:r>
            <a:r>
              <a:rPr lang="en-US" dirty="0" err="1"/>
              <a:t>p,x</a:t>
            </a:r>
            <a:r>
              <a:rPr lang="en-US" dirty="0"/>
              <a:t>), high peak is 56Fe(</a:t>
            </a:r>
            <a:r>
              <a:rPr lang="en-US" dirty="0" err="1"/>
              <a:t>p,x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3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17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4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15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27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44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Dates back to 1946 – </a:t>
            </a:r>
            <a:r>
              <a:rPr lang="en-US" sz="22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14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C production at ORNL Graphite Reactor</a:t>
            </a:r>
            <a:r>
              <a:rPr lang="en-US" sz="22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</a:t>
            </a: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Per the US Society of Nuclear Medicine &amp; Molecular Imaging, approximately 17 million nuclear medicine (diagnostic and therapeutic, on top of another ~130M of radiology) procedures are performed in the US annually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Nearly 1 in 20 people!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Annual industry estimated at $2.4 B   </a:t>
            </a:r>
            <a:endParaRPr lang="el-GR" sz="20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373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5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5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</a:t>
            </a:r>
            <a:r>
              <a:rPr lang="en-US" baseline="0" dirty="0"/>
              <a:t> method used at the new FRANZ facility in Frankfurt.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600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3x 9 </a:t>
            </a:r>
            <a:r>
              <a:rPr lang="en-US" dirty="0" err="1"/>
              <a:t>MBq</a:t>
            </a:r>
            <a:r>
              <a:rPr lang="en-US" dirty="0"/>
              <a:t> dose fractions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D29B5-A7BA-884E-BD13-B6F37FBFF9E7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60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09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60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 </a:t>
            </a:r>
            <a:r>
              <a:rPr lang="en-US" dirty="0" err="1"/>
              <a:t>Qaim</a:t>
            </a:r>
            <a:r>
              <a:rPr lang="en-US" dirty="0"/>
              <a:t> - plenary speaker and instigator of priority isotopes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9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06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DOE-NP has long-range plan to pursue development of these emerging isotopes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08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24333"/>
            <a:ext cx="6813884" cy="163946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5000">
                <a:solidFill>
                  <a:srgbClr val="E09E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575258"/>
            <a:ext cx="6400800" cy="11135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rgbClr val="2D63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905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0032"/>
            <a:ext cx="7766050" cy="115035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518947"/>
            <a:ext cx="7740650" cy="20646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64154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51149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 Feb 2018</a:t>
            </a:r>
          </a:p>
        </p:txBody>
      </p:sp>
    </p:spTree>
    <p:extLst>
      <p:ext uri="{BB962C8B-B14F-4D97-AF65-F5344CB8AC3E}">
        <p14:creationId xmlns:p14="http://schemas.microsoft.com/office/powerpoint/2010/main" val="358130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325" y="2017295"/>
            <a:ext cx="7772400" cy="19965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325" y="1019341"/>
            <a:ext cx="7772400" cy="89568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rgbClr val="2D637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B1D37-E4CE-4C84-9501-9670A622636E}"/>
              </a:ext>
            </a:extLst>
          </p:cNvPr>
          <p:cNvSpPr txBox="1"/>
          <p:nvPr userDrawn="1"/>
        </p:nvSpPr>
        <p:spPr>
          <a:xfrm>
            <a:off x="364154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59FE8C1-9A58-4DAA-9E36-590554CC6D16}"/>
              </a:ext>
            </a:extLst>
          </p:cNvPr>
          <p:cNvSpPr txBox="1">
            <a:spLocks/>
          </p:cNvSpPr>
          <p:nvPr userDrawn="1"/>
        </p:nvSpPr>
        <p:spPr>
          <a:xfrm>
            <a:off x="151149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 Feb 2018</a:t>
            </a:r>
          </a:p>
        </p:txBody>
      </p:sp>
    </p:spTree>
    <p:extLst>
      <p:ext uri="{BB962C8B-B14F-4D97-AF65-F5344CB8AC3E}">
        <p14:creationId xmlns:p14="http://schemas.microsoft.com/office/powerpoint/2010/main" val="168753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2051"/>
            <a:ext cx="7464425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97755"/>
            <a:ext cx="3717925" cy="2823496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0"/>
          </p:nvPr>
        </p:nvSpPr>
        <p:spPr>
          <a:xfrm>
            <a:off x="4175125" y="2097754"/>
            <a:ext cx="3746500" cy="2823497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2D637F"/>
                </a:solidFill>
              </a:defRPr>
            </a:lvl1pPr>
            <a:lvl2pPr>
              <a:defRPr sz="2000">
                <a:solidFill>
                  <a:srgbClr val="2D637F"/>
                </a:solidFill>
              </a:defRPr>
            </a:lvl2pPr>
            <a:lvl3pPr>
              <a:defRPr sz="1800">
                <a:solidFill>
                  <a:srgbClr val="2D637F"/>
                </a:solidFill>
              </a:defRPr>
            </a:lvl3pPr>
            <a:lvl4pPr>
              <a:defRPr sz="1600">
                <a:solidFill>
                  <a:srgbClr val="2D637F"/>
                </a:solidFill>
              </a:defRPr>
            </a:lvl4pPr>
            <a:lvl5pPr>
              <a:defRPr sz="1400">
                <a:solidFill>
                  <a:srgbClr val="2D637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441FE-DC0A-4373-B48E-5674FD3E7A7F}"/>
              </a:ext>
            </a:extLst>
          </p:cNvPr>
          <p:cNvSpPr txBox="1"/>
          <p:nvPr userDrawn="1"/>
        </p:nvSpPr>
        <p:spPr>
          <a:xfrm>
            <a:off x="364154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91B8F1A-8589-486D-BF8B-01D1FA59A030}"/>
              </a:ext>
            </a:extLst>
          </p:cNvPr>
          <p:cNvSpPr txBox="1">
            <a:spLocks/>
          </p:cNvSpPr>
          <p:nvPr userDrawn="1"/>
        </p:nvSpPr>
        <p:spPr>
          <a:xfrm>
            <a:off x="151149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 Feb 2018</a:t>
            </a:r>
          </a:p>
        </p:txBody>
      </p:sp>
    </p:spTree>
    <p:extLst>
      <p:ext uri="{BB962C8B-B14F-4D97-AF65-F5344CB8AC3E}">
        <p14:creationId xmlns:p14="http://schemas.microsoft.com/office/powerpoint/2010/main" val="11331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29789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000" y="358775"/>
            <a:ext cx="5486400" cy="3371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4296527"/>
            <a:ext cx="5486400" cy="4772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287A4-445F-4993-AF98-7002B451B400}"/>
              </a:ext>
            </a:extLst>
          </p:cNvPr>
          <p:cNvSpPr txBox="1"/>
          <p:nvPr userDrawn="1"/>
        </p:nvSpPr>
        <p:spPr>
          <a:xfrm>
            <a:off x="364154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BCE3C1C-CA18-4596-B88D-844FB138512C}"/>
              </a:ext>
            </a:extLst>
          </p:cNvPr>
          <p:cNvSpPr txBox="1">
            <a:spLocks/>
          </p:cNvSpPr>
          <p:nvPr userDrawn="1"/>
        </p:nvSpPr>
        <p:spPr>
          <a:xfrm>
            <a:off x="151149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 Feb 2018</a:t>
            </a:r>
          </a:p>
        </p:txBody>
      </p:sp>
    </p:spTree>
    <p:extLst>
      <p:ext uri="{BB962C8B-B14F-4D97-AF65-F5344CB8AC3E}">
        <p14:creationId xmlns:p14="http://schemas.microsoft.com/office/powerpoint/2010/main" val="362645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41995"/>
            <a:ext cx="3008313" cy="4049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575050" y="1041995"/>
            <a:ext cx="4537075" cy="365700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531651"/>
            <a:ext cx="3008313" cy="3167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" y="316782"/>
            <a:ext cx="3495675" cy="488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09E1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 |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797031" y="312434"/>
            <a:ext cx="2238375" cy="49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2D637F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0475B-0074-496F-91FE-36AC6C9C63E7}"/>
              </a:ext>
            </a:extLst>
          </p:cNvPr>
          <p:cNvSpPr txBox="1"/>
          <p:nvPr userDrawn="1"/>
        </p:nvSpPr>
        <p:spPr>
          <a:xfrm>
            <a:off x="3641543" y="6326236"/>
            <a:ext cx="703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ACBFA4-9F9F-3F42-9348-CEF387879029}" type="slidenum">
              <a:rPr lang="en-US" sz="1200" smtClean="0">
                <a:solidFill>
                  <a:srgbClr val="FFFFFF"/>
                </a:solidFill>
                <a:latin typeface="Lucida Grande"/>
                <a:cs typeface="Lucida Grande"/>
              </a:rPr>
              <a:pPr/>
              <a:t>‹#›</a:t>
            </a:fld>
            <a:endParaRPr lang="en-US" sz="1200" dirty="0">
              <a:solidFill>
                <a:srgbClr val="FFFFFF"/>
              </a:solidFill>
              <a:latin typeface="Lucida Grande"/>
              <a:cs typeface="Lucida Grande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BB38D48-7EC9-4E55-B20F-8A905F3FB909}"/>
              </a:ext>
            </a:extLst>
          </p:cNvPr>
          <p:cNvSpPr txBox="1">
            <a:spLocks/>
          </p:cNvSpPr>
          <p:nvPr userDrawn="1"/>
        </p:nvSpPr>
        <p:spPr>
          <a:xfrm>
            <a:off x="1511492" y="6273984"/>
            <a:ext cx="2348159" cy="3760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bg1"/>
                </a:solidFill>
                <a:latin typeface="Lucida Grande"/>
                <a:ea typeface="+mn-ea"/>
                <a:cs typeface="Lucida Grande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12 Feb 2018</a:t>
            </a:r>
          </a:p>
        </p:txBody>
      </p:sp>
    </p:spTree>
    <p:extLst>
      <p:ext uri="{BB962C8B-B14F-4D97-AF65-F5344CB8AC3E}">
        <p14:creationId xmlns:p14="http://schemas.microsoft.com/office/powerpoint/2010/main" val="2333699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80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868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67368" y="5307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5259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Project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8079"/>
            <a:ext cx="8229600" cy="2526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6017886"/>
            <a:ext cx="9170736" cy="9107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BEC409-9AE4-46E9-B828-ED5603FEA02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10800000">
            <a:off x="0" y="6017886"/>
            <a:ext cx="9170736" cy="910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67368" y="6132005"/>
            <a:ext cx="174567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6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1" r:id="rId5"/>
    <p:sldLayoutId id="2147483649" r:id="rId6"/>
    <p:sldLayoutId id="2147483682" r:id="rId7"/>
    <p:sldLayoutId id="2147483683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5000" kern="1200">
          <a:solidFill>
            <a:srgbClr val="E09E19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2D637F"/>
          </a:solidFill>
          <a:latin typeface="Lucida Grande"/>
          <a:ea typeface="+mn-ea"/>
          <a:cs typeface="Lucida Grand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2D637F"/>
          </a:solidFill>
          <a:latin typeface="Lucida Grande"/>
          <a:ea typeface="+mn-ea"/>
          <a:cs typeface="Lucida Grand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D637F"/>
          </a:solidFill>
          <a:latin typeface="Lucida Grande"/>
          <a:ea typeface="+mn-ea"/>
          <a:cs typeface="Lucida Grand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2D637F"/>
          </a:solidFill>
          <a:latin typeface="Lucida Grande"/>
          <a:ea typeface="+mn-ea"/>
          <a:cs typeface="Lucida Grand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rgbClr val="2D637F"/>
          </a:solidFill>
          <a:latin typeface="Lucida Grande"/>
          <a:ea typeface="+mn-ea"/>
          <a:cs typeface="Lucida Grand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1.wmf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3.emf"/><Relationship Id="rId5" Type="http://schemas.openxmlformats.org/officeDocument/2006/relationships/image" Target="../media/image25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4.jpeg"/><Relationship Id="rId9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3.tiff"/><Relationship Id="rId4" Type="http://schemas.openxmlformats.org/officeDocument/2006/relationships/image" Target="../media/image10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emf"/><Relationship Id="rId5" Type="http://schemas.openxmlformats.org/officeDocument/2006/relationships/image" Target="../media/image15.jpeg"/><Relationship Id="rId4" Type="http://schemas.openxmlformats.org/officeDocument/2006/relationships/image" Target="../media/image10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5962648901_0a58d30a05_ov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2"/>
          <a:stretch/>
        </p:blipFill>
        <p:spPr>
          <a:xfrm>
            <a:off x="0" y="0"/>
            <a:ext cx="9157368" cy="6928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98553"/>
            <a:ext cx="9170736" cy="13300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48" y="6019295"/>
            <a:ext cx="1745673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08" y="0"/>
            <a:ext cx="2869492" cy="237957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4846073"/>
            <a:ext cx="8113143" cy="111359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Andrew S. Voyles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12 February 2018 – NE Department Colloquium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B0BF56-84A5-460E-B547-965BBE57EDE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93738" y="2198723"/>
            <a:ext cx="8311114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​Cross-Section Measurements for 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Novel Medical Radionuclides at 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UCB/LBNL:  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The Challenge of "Simple" Experiments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9945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1649712"/>
            <a:ext cx="8446168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Ongoing targeted experimental campaign to address these needs: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(n,p) production</a:t>
            </a:r>
            <a:r>
              <a:rPr kumimoji="0" lang="en-US" sz="2200" b="0" i="0" u="none" strike="noStrike" kern="1200" cap="none" spc="0" normalizeH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cross sections – UCB</a:t>
            </a: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Stacked-target charged particle excitation functions 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Low energy – LBNL 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Moderate energy – LANL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Bonus – spin distribution of excited nuclear states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lvl="2">
              <a:spcBef>
                <a:spcPct val="20000"/>
              </a:spcBef>
            </a:pP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742950" lvl="1" indent="-285750">
              <a:spcBef>
                <a:spcPct val="20000"/>
              </a:spcBef>
            </a:pPr>
            <a:endParaRPr lang="el-GR" sz="20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2249E2-4454-4E95-9141-BFBD0844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5444"/>
            <a:ext cx="7766050" cy="1150353"/>
          </a:xfrm>
        </p:spPr>
        <p:txBody>
          <a:bodyPr/>
          <a:lstStyle/>
          <a:p>
            <a:pPr lvl="0">
              <a:defRPr/>
            </a:pP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3789389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6267" y="1250202"/>
            <a:ext cx="6265333" cy="3633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D44F73-BA48-41B3-BED8-2618DC8BB6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8786" y="950925"/>
            <a:ext cx="1643682" cy="1938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04" y="187572"/>
            <a:ext cx="8965095" cy="900542"/>
          </a:xfrm>
        </p:spPr>
        <p:txBody>
          <a:bodyPr>
            <a:noAutofit/>
          </a:bodyPr>
          <a:lstStyle/>
          <a:p>
            <a:r>
              <a:rPr lang="en-US" sz="2600" dirty="0">
                <a:latin typeface="Georgia" panose="02040502050405020303" pitchFamily="18" charset="0"/>
                <a:cs typeface="Helvetica Light"/>
              </a:rPr>
              <a:t>The LBNL/UCB Bay Area Nuclear Data (BAND) Group</a:t>
            </a:r>
            <a:r>
              <a:rPr lang="en-US" sz="2600" baseline="30000" dirty="0">
                <a:latin typeface="Georgia" panose="02040502050405020303" pitchFamily="18" charset="0"/>
                <a:cs typeface="Helvetica Light"/>
              </a:rPr>
              <a:t>*</a:t>
            </a:r>
            <a:r>
              <a:rPr lang="en-US" sz="2600" dirty="0">
                <a:latin typeface="Georgia" panose="02040502050405020303" pitchFamily="18" charset="0"/>
                <a:cs typeface="Helvetica Light"/>
              </a:rPr>
              <a:t>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49" y="4096509"/>
            <a:ext cx="1652910" cy="2021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139441" y="4560929"/>
            <a:ext cx="81785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A. Lewis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15733" y="1226756"/>
            <a:ext cx="108074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A. Springer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4693" y="1226756"/>
            <a:ext cx="1165640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J. Batchelder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08320" y="4552461"/>
            <a:ext cx="1080745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M. Basunia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75307" y="1226756"/>
            <a:ext cx="83227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A. Hurst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9736" y="3793848"/>
            <a:ext cx="830292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L. Kirsch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84774" y="1226756"/>
            <a:ext cx="95814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E. Browne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68806" y="4876047"/>
            <a:ext cx="5646602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i="1" kern="0" dirty="0">
                <a:latin typeface="Lucida Grande"/>
                <a:ea typeface="Helvetica" charset="0"/>
                <a:cs typeface="Helvetica" charset="0"/>
              </a:rPr>
              <a:t>Our goal is to address the data needs of the applied nuclear science community while training the next generation of nuclear scientists and engineers in the 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3A1139-D8E0-4386-B86F-6041087332E4}"/>
              </a:ext>
            </a:extLst>
          </p:cNvPr>
          <p:cNvSpPr txBox="1"/>
          <p:nvPr/>
        </p:nvSpPr>
        <p:spPr>
          <a:xfrm>
            <a:off x="4230738" y="4560929"/>
            <a:ext cx="1093441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L. Bernstein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04E73-BCEF-4B7A-9BD0-75D9A25A76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82" t="5363" r="14224" b="37626"/>
          <a:stretch/>
        </p:blipFill>
        <p:spPr>
          <a:xfrm>
            <a:off x="7348191" y="4035312"/>
            <a:ext cx="1795809" cy="20213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DF48FD-90D7-4E6E-BFC9-7AC3EC8E6074}"/>
              </a:ext>
            </a:extLst>
          </p:cNvPr>
          <p:cNvSpPr txBox="1"/>
          <p:nvPr/>
        </p:nvSpPr>
        <p:spPr>
          <a:xfrm>
            <a:off x="7809896" y="3727535"/>
            <a:ext cx="114165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E. Matthews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4AFFA8-4F66-42BB-A3CE-601A5BD99968}"/>
              </a:ext>
            </a:extLst>
          </p:cNvPr>
          <p:cNvSpPr txBox="1"/>
          <p:nvPr/>
        </p:nvSpPr>
        <p:spPr>
          <a:xfrm>
            <a:off x="1993325" y="6331096"/>
            <a:ext cx="709940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ucida Grande"/>
                <a:ea typeface="Times New Roman" charset="0"/>
                <a:cs typeface="Times New Roman" charset="0"/>
              </a:rPr>
              <a:t>UCB Nuclear Engineering students lead our experimental 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BA2B5F-869E-4D85-B3E9-88759D4E672E}"/>
              </a:ext>
            </a:extLst>
          </p:cNvPr>
          <p:cNvSpPr txBox="1"/>
          <p:nvPr/>
        </p:nvSpPr>
        <p:spPr>
          <a:xfrm>
            <a:off x="7809896" y="2906753"/>
            <a:ext cx="122168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ucida Grande"/>
                <a:ea typeface="Times New Roman" charset="0"/>
                <a:cs typeface="Times New Roman" charset="0"/>
              </a:rPr>
              <a:t>J. Morrell</a:t>
            </a:r>
          </a:p>
        </p:txBody>
      </p:sp>
      <p:pic>
        <p:nvPicPr>
          <p:cNvPr id="11266" name="Picture 2" descr="https://d2ygwrecguqg66.cloudfront.net/data/presentations/38898186/slideslive_andrew-s-voyles_64cu-and-47scnp-crosssection-measurements-for-medical-radionuclide-production.jpg?1474850106">
            <a:extLst>
              <a:ext uri="{FF2B5EF4-FFF2-40B4-BE49-F238E27FC236}">
                <a16:creationId xmlns:a16="http://schemas.microsoft.com/office/drawing/2014/main" id="{E08E39AB-AB67-4C22-A474-3DDC70F0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5" t="8191" r="24023" b="9250"/>
          <a:stretch/>
        </p:blipFill>
        <p:spPr bwMode="auto">
          <a:xfrm>
            <a:off x="25120" y="964777"/>
            <a:ext cx="1762023" cy="211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19260F-45FB-40CB-9225-FB64B10CEF4D}"/>
              </a:ext>
            </a:extLst>
          </p:cNvPr>
          <p:cNvSpPr txBox="1"/>
          <p:nvPr/>
        </p:nvSpPr>
        <p:spPr>
          <a:xfrm>
            <a:off x="334052" y="3106262"/>
            <a:ext cx="896336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A. Voyles</a:t>
            </a:r>
          </a:p>
        </p:txBody>
      </p:sp>
    </p:spTree>
    <p:extLst>
      <p:ext uri="{BB962C8B-B14F-4D97-AF65-F5344CB8AC3E}">
        <p14:creationId xmlns:p14="http://schemas.microsoft.com/office/powerpoint/2010/main" val="142597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FF6B-3B86-4B87-A87E-3894E248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" y="148268"/>
            <a:ext cx="7601183" cy="3760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4D0F2A-B33E-4673-A75F-2A947D9AB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71" y="3156036"/>
            <a:ext cx="6967330" cy="3656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E1240F-A25E-44B6-A289-4210E6F6F969}"/>
              </a:ext>
            </a:extLst>
          </p:cNvPr>
          <p:cNvSpPr txBox="1"/>
          <p:nvPr/>
        </p:nvSpPr>
        <p:spPr>
          <a:xfrm>
            <a:off x="334052" y="2142164"/>
            <a:ext cx="1133259" cy="73866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UC Berkeley</a:t>
            </a:r>
          </a:p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LBNL</a:t>
            </a:r>
          </a:p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LLNL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0679F-DFB5-4861-9A6C-05493A5B1186}"/>
              </a:ext>
            </a:extLst>
          </p:cNvPr>
          <p:cNvSpPr txBox="1"/>
          <p:nvPr/>
        </p:nvSpPr>
        <p:spPr>
          <a:xfrm>
            <a:off x="2461026" y="2603523"/>
            <a:ext cx="60984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LANL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DAF5E-007B-4AE2-A27F-9474749708AB}"/>
              </a:ext>
            </a:extLst>
          </p:cNvPr>
          <p:cNvSpPr txBox="1"/>
          <p:nvPr/>
        </p:nvSpPr>
        <p:spPr>
          <a:xfrm>
            <a:off x="4011531" y="1498264"/>
            <a:ext cx="1597040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University of Iowa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79563-AA33-4BD2-9194-020637264034}"/>
              </a:ext>
            </a:extLst>
          </p:cNvPr>
          <p:cNvSpPr txBox="1"/>
          <p:nvPr/>
        </p:nvSpPr>
        <p:spPr>
          <a:xfrm>
            <a:off x="5068957" y="883477"/>
            <a:ext cx="287944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University of Wisconsin - Madison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A1F97-F66A-4C97-BF23-858AF9807121}"/>
              </a:ext>
            </a:extLst>
          </p:cNvPr>
          <p:cNvSpPr txBox="1"/>
          <p:nvPr/>
        </p:nvSpPr>
        <p:spPr>
          <a:xfrm>
            <a:off x="3773480" y="3449311"/>
            <a:ext cx="158261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University of Oslo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A6B32-A4FE-42F2-98D9-BFFEA1BB7DD6}"/>
              </a:ext>
            </a:extLst>
          </p:cNvPr>
          <p:cNvSpPr txBox="1"/>
          <p:nvPr/>
        </p:nvSpPr>
        <p:spPr>
          <a:xfrm>
            <a:off x="7312296" y="5774130"/>
            <a:ext cx="1759777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University of Lahore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26D96-CD9F-4CDE-8809-FF05B7F5026F}"/>
              </a:ext>
            </a:extLst>
          </p:cNvPr>
          <p:cNvSpPr txBox="1"/>
          <p:nvPr/>
        </p:nvSpPr>
        <p:spPr>
          <a:xfrm>
            <a:off x="3448313" y="4984505"/>
            <a:ext cx="2779222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Karlsruhe Institute of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C83D0-C82D-4587-98E0-47E8FA2E0168}"/>
              </a:ext>
            </a:extLst>
          </p:cNvPr>
          <p:cNvSpPr txBox="1"/>
          <p:nvPr/>
        </p:nvSpPr>
        <p:spPr>
          <a:xfrm>
            <a:off x="900681" y="4515024"/>
            <a:ext cx="222971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Forschungszentrum</a:t>
            </a:r>
            <a:r>
              <a:rPr lang="en-US" sz="1400" dirty="0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Lucida Grande"/>
                <a:ea typeface="Helvetica" charset="0"/>
                <a:cs typeface="Helvetica" charset="0"/>
              </a:rPr>
              <a:t>Jülich</a:t>
            </a:r>
            <a:endParaRPr lang="en-US" sz="1400" dirty="0">
              <a:solidFill>
                <a:schemeClr val="bg1"/>
              </a:solidFill>
              <a:latin typeface="Lucida Grande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6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xplosion 1 18"/>
          <p:cNvSpPr>
            <a:spLocks noChangeArrowheads="1"/>
          </p:cNvSpPr>
          <p:nvPr/>
        </p:nvSpPr>
        <p:spPr bwMode="auto">
          <a:xfrm>
            <a:off x="3429000" y="2484231"/>
            <a:ext cx="1104900" cy="889000"/>
          </a:xfrm>
          <a:prstGeom prst="irregularSeal1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" name="Picture 21" descr="220px-Alph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24091" r="19910" b="26364"/>
          <a:stretch>
            <a:fillRect/>
          </a:stretch>
        </p:blipFill>
        <p:spPr bwMode="auto">
          <a:xfrm>
            <a:off x="8534400" y="2750931"/>
            <a:ext cx="412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457200" y="317087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charset="0"/>
              </a:rPr>
              <a:t>A simple picture of cross-sections…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549400" y="1633331"/>
            <a:ext cx="3657600" cy="2603500"/>
            <a:chOff x="1549400" y="1295400"/>
            <a:chExt cx="3657600" cy="2603500"/>
          </a:xfrm>
        </p:grpSpPr>
        <p:pic>
          <p:nvPicPr>
            <p:cNvPr id="17422" name="Picture 3" descr="Nucleu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300" y="2286000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3" name="Picture 11" descr="Nucleu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308100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Picture 12" descr="Nucleu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2800" y="3276600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5" name="Picture 13" descr="Nucleu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5300" y="1295400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6" name="Picture 14" descr="Nucleu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5700" y="2235200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7" name="Picture 15" descr="Nucleu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600" y="3276600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8" name="Picture 16" descr="Nucleu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400" y="3314700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9" name="Picture 17" descr="Nucleu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7200" y="1295400"/>
              <a:ext cx="584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 descr="220px-Alph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24091" r="19910" b="26364"/>
          <a:stretch>
            <a:fillRect/>
          </a:stretch>
        </p:blipFill>
        <p:spPr bwMode="auto">
          <a:xfrm>
            <a:off x="8369300" y="2255631"/>
            <a:ext cx="412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220px-Alph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24091" r="19910" b="26364"/>
          <a:stretch>
            <a:fillRect/>
          </a:stretch>
        </p:blipFill>
        <p:spPr bwMode="auto">
          <a:xfrm>
            <a:off x="8382000" y="3144631"/>
            <a:ext cx="412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629287"/>
              </p:ext>
            </p:extLst>
          </p:nvPr>
        </p:nvGraphicFramePr>
        <p:xfrm>
          <a:off x="5684838" y="4289425"/>
          <a:ext cx="346868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" name="Equation" r:id="rId6" imgW="1803240" imgH="279360" progId="Equation.DSMT4">
                  <p:embed/>
                </p:oleObj>
              </mc:Choice>
              <mc:Fallback>
                <p:oleObj name="Equation" r:id="rId6" imgW="1803240" imgH="279360" progId="Equation.DSMT4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838" y="4289425"/>
                        <a:ext cx="3468687" cy="5365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Can 23"/>
          <p:cNvSpPr>
            <a:spLocks noChangeArrowheads="1"/>
          </p:cNvSpPr>
          <p:nvPr/>
        </p:nvSpPr>
        <p:spPr bwMode="auto">
          <a:xfrm rot="5400000">
            <a:off x="2244725" y="531606"/>
            <a:ext cx="2768600" cy="4756150"/>
          </a:xfrm>
          <a:prstGeom prst="can">
            <a:avLst>
              <a:gd name="adj" fmla="val 24997"/>
            </a:avLst>
          </a:prstGeom>
          <a:solidFill>
            <a:schemeClr val="accent1">
              <a:alpha val="4901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439863" y="2655681"/>
            <a:ext cx="4202112" cy="2211388"/>
            <a:chOff x="1439635" y="2318219"/>
            <a:chExt cx="4202794" cy="2210358"/>
          </a:xfrm>
        </p:grpSpPr>
        <p:graphicFrame>
          <p:nvGraphicFramePr>
            <p:cNvPr id="17419" name="Object 25"/>
            <p:cNvGraphicFramePr>
              <a:graphicFrameLocks noChangeAspect="1"/>
            </p:cNvGraphicFramePr>
            <p:nvPr/>
          </p:nvGraphicFramePr>
          <p:xfrm>
            <a:off x="1439635" y="2318219"/>
            <a:ext cx="819150" cy="508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3" name="Equation" r:id="rId8" imgW="368300" imgH="228600" progId="Equation.3">
                    <p:embed/>
                  </p:oleObj>
                </mc:Choice>
                <mc:Fallback>
                  <p:oleObj name="Equation" r:id="rId8" imgW="368300" imgH="228600" progId="Equation.3">
                    <p:embed/>
                    <p:pic>
                      <p:nvPicPr>
                        <p:cNvPr id="17419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9635" y="2318219"/>
                          <a:ext cx="819150" cy="508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420" name="Straight Arrow Connector 27"/>
            <p:cNvCxnSpPr>
              <a:cxnSpLocks noChangeShapeType="1"/>
            </p:cNvCxnSpPr>
            <p:nvPr/>
          </p:nvCxnSpPr>
          <p:spPr bwMode="auto">
            <a:xfrm flipV="1">
              <a:off x="1560286" y="4118429"/>
              <a:ext cx="4082143" cy="907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aphicFrame>
          <p:nvGraphicFramePr>
            <p:cNvPr id="17421" name="Object 29"/>
            <p:cNvGraphicFramePr>
              <a:graphicFrameLocks noChangeAspect="1"/>
            </p:cNvGraphicFramePr>
            <p:nvPr/>
          </p:nvGraphicFramePr>
          <p:xfrm>
            <a:off x="3252105" y="4103471"/>
            <a:ext cx="684893" cy="4251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4" name="Equation" r:id="rId10" imgW="368300" imgH="228600" progId="Equation.3">
                    <p:embed/>
                  </p:oleObj>
                </mc:Choice>
                <mc:Fallback>
                  <p:oleObj name="Equation" r:id="rId10" imgW="368300" imgH="228600" progId="Equation.3">
                    <p:embed/>
                    <p:pic>
                      <p:nvPicPr>
                        <p:cNvPr id="17421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2105" y="4103471"/>
                          <a:ext cx="684893" cy="4251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Box 1"/>
          <p:cNvSpPr txBox="1"/>
          <p:nvPr/>
        </p:nvSpPr>
        <p:spPr>
          <a:xfrm>
            <a:off x="1524000" y="5081130"/>
            <a:ext cx="6695661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Proper characterization of          is often the largest source of uncertainty in precision measurements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136BF-1A76-4BAB-B806-1009AF26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4E6351-15EE-4A4E-A551-775E6BE37A10}"/>
                  </a:ext>
                </a:extLst>
              </p:cNvPr>
              <p:cNvSpPr/>
              <p:nvPr/>
            </p:nvSpPr>
            <p:spPr>
              <a:xfrm>
                <a:off x="4914900" y="5127296"/>
                <a:ext cx="862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4E6351-15EE-4A4E-A551-775E6BE37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5127296"/>
                <a:ext cx="862352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FB434B-C0BE-41C5-BD84-35BE6B73FBE9}"/>
              </a:ext>
            </a:extLst>
          </p:cNvPr>
          <p:cNvCxnSpPr/>
          <p:nvPr/>
        </p:nvCxnSpPr>
        <p:spPr>
          <a:xfrm flipH="1">
            <a:off x="6192078" y="2427081"/>
            <a:ext cx="2107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F30BE6-1A01-43B8-A495-9838E1031E0B}"/>
              </a:ext>
            </a:extLst>
          </p:cNvPr>
          <p:cNvCxnSpPr>
            <a:cxnSpLocks/>
          </p:cNvCxnSpPr>
          <p:nvPr/>
        </p:nvCxnSpPr>
        <p:spPr>
          <a:xfrm flipH="1">
            <a:off x="4452730" y="2897810"/>
            <a:ext cx="39988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6FBB19-708E-44DB-B0D0-0603AC0E8162}"/>
              </a:ext>
            </a:extLst>
          </p:cNvPr>
          <p:cNvCxnSpPr/>
          <p:nvPr/>
        </p:nvCxnSpPr>
        <p:spPr>
          <a:xfrm flipH="1">
            <a:off x="6112565" y="3374611"/>
            <a:ext cx="21070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ECA91-8F15-4678-BE6E-3BCCEFD54D4C}"/>
                  </a:ext>
                </a:extLst>
              </p:cNvPr>
              <p:cNvSpPr/>
              <p:nvPr/>
            </p:nvSpPr>
            <p:spPr>
              <a:xfrm>
                <a:off x="6966850" y="1871045"/>
                <a:ext cx="862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𝑏𝑒𝑎𝑚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ECA91-8F15-4678-BE6E-3BCCEFD54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0" y="1871045"/>
                <a:ext cx="862352" cy="369332"/>
              </a:xfrm>
              <a:prstGeom prst="rect">
                <a:avLst/>
              </a:prstGeom>
              <a:blipFill>
                <a:blip r:embed="rId1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12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7627"/>
            <a:ext cx="7766050" cy="11503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aseline="30000" dirty="0"/>
              <a:t>64</a:t>
            </a:r>
            <a:r>
              <a:rPr lang="en-US" sz="4400" dirty="0"/>
              <a:t>Cu and </a:t>
            </a:r>
            <a:r>
              <a:rPr lang="en-US" sz="4400" baseline="30000" dirty="0"/>
              <a:t>47</a:t>
            </a:r>
            <a:r>
              <a:rPr lang="en-US" sz="4400" dirty="0"/>
              <a:t>Sc (n,p) Cross-Section Measurements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2600" y="2762865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318868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0280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Medical Applications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2003280"/>
            <a:ext cx="8446168" cy="2064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medical radionuclides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64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Cu (t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1/2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= 12.7 hr) – 61%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β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+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 to </a:t>
            </a:r>
            <a:r>
              <a:rPr kumimoji="0" lang="en-US" sz="2000" b="0" i="0" u="none" strike="noStrike" kern="1200" cap="none" spc="0" normalizeH="0" baseline="3000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64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Ni, 39%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-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to 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64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Zn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Sc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3.35 d) –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-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to 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Ti, with 159-keV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γ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 descr="D:\Documents\School Work\Isotope Data\Proposals\muller_titl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146" y="3228361"/>
            <a:ext cx="5164871" cy="1753213"/>
          </a:xfrm>
          <a:prstGeom prst="rect">
            <a:avLst/>
          </a:prstGeom>
          <a:noFill/>
        </p:spPr>
      </p:pic>
      <p:pic>
        <p:nvPicPr>
          <p:cNvPr id="11266" name="Picture 2" descr="D:\Documents\School Work\Isotope Data\Proposals\lewis_tit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3414" y="4700279"/>
            <a:ext cx="4435354" cy="1242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73638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0280"/>
            <a:ext cx="6570143" cy="1143000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Why (n,p) via DD neutrons?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2003280"/>
            <a:ext cx="8446168" cy="356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Advantages over thermal reactors: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Co-production of many unwanted activities via (n,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γ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)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Far cheaper startup costs, no proliferation concerns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Advantages over DT neutrons: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900" dirty="0">
                <a:solidFill>
                  <a:srgbClr val="2D637F"/>
                </a:solidFill>
                <a:latin typeface="Lucida Grande"/>
                <a:cs typeface="Lucida Grande"/>
              </a:rPr>
              <a:t>14-15 MeV DT neutrons open up unwanted (</a:t>
            </a:r>
            <a:r>
              <a:rPr lang="en-US" sz="1900" dirty="0" err="1">
                <a:solidFill>
                  <a:srgbClr val="2D637F"/>
                </a:solidFill>
                <a:latin typeface="Lucida Grande"/>
                <a:cs typeface="Lucida Grande"/>
              </a:rPr>
              <a:t>n,pxn</a:t>
            </a:r>
            <a:r>
              <a:rPr lang="en-US" sz="1900" dirty="0">
                <a:solidFill>
                  <a:srgbClr val="2D637F"/>
                </a:solidFill>
                <a:latin typeface="Lucida Grande"/>
                <a:cs typeface="Lucida Grande"/>
              </a:rPr>
              <a:t>) channels, contaminating the desired product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900" dirty="0">
                <a:solidFill>
                  <a:srgbClr val="2D637F"/>
                </a:solidFill>
                <a:latin typeface="Lucida Grande"/>
                <a:cs typeface="Lucida Grande"/>
              </a:rPr>
              <a:t>No tritium handling concerns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2-3 MeV DD neutrons are ideal for (n,p) and (n,</a:t>
            </a:r>
            <a:r>
              <a:rPr kumimoji="0" lang="el-GR" sz="22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Calibri" panose="020F0502020204030204" pitchFamily="34" charset="0"/>
                <a:cs typeface="Lucida Grande"/>
              </a:rPr>
              <a:t>α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) production, but often suffer from fairly low flux, and poor nuclear data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099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511467" y="1791357"/>
            <a:ext cx="7013702" cy="40040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/>
              <a:t>The UC Berkeley High Flux Neutron Generator</a:t>
            </a:r>
          </a:p>
        </p:txBody>
      </p:sp>
      <p:cxnSp>
        <p:nvCxnSpPr>
          <p:cNvPr id="9" name="Shape 112"/>
          <p:cNvCxnSpPr/>
          <p:nvPr/>
        </p:nvCxnSpPr>
        <p:spPr>
          <a:xfrm flipH="1" flipV="1">
            <a:off x="5768096" y="3038807"/>
            <a:ext cx="1605470" cy="1082878"/>
          </a:xfrm>
          <a:prstGeom prst="straightConnector1">
            <a:avLst/>
          </a:prstGeom>
          <a:noFill/>
          <a:ln w="76300" cap="flat" cmpd="sng">
            <a:solidFill>
              <a:srgbClr val="2E75B6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11" name="Shape 113"/>
          <p:cNvCxnSpPr/>
          <p:nvPr/>
        </p:nvCxnSpPr>
        <p:spPr>
          <a:xfrm>
            <a:off x="808775" y="2960866"/>
            <a:ext cx="1495800" cy="747719"/>
          </a:xfrm>
          <a:prstGeom prst="straightConnector1">
            <a:avLst/>
          </a:prstGeom>
          <a:noFill/>
          <a:ln w="76300" cap="flat" cmpd="sng">
            <a:solidFill>
              <a:srgbClr val="5B9BD5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2" name="Shape 114"/>
          <p:cNvSpPr/>
          <p:nvPr/>
        </p:nvSpPr>
        <p:spPr>
          <a:xfrm>
            <a:off x="6526439" y="3270066"/>
            <a:ext cx="1906199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2E75B6"/>
                </a:solidFill>
                <a:latin typeface="Calibri"/>
                <a:ea typeface="Calibri"/>
                <a:cs typeface="Calibri"/>
                <a:sym typeface="Calibri"/>
              </a:rPr>
              <a:t>Deuterium Gas</a:t>
            </a:r>
          </a:p>
        </p:txBody>
      </p:sp>
      <p:sp>
        <p:nvSpPr>
          <p:cNvPr id="13" name="Shape 115"/>
          <p:cNvSpPr/>
          <p:nvPr/>
        </p:nvSpPr>
        <p:spPr>
          <a:xfrm rot="1780800">
            <a:off x="4489160" y="2467772"/>
            <a:ext cx="1319399" cy="43668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16"/>
          <p:cNvSpPr/>
          <p:nvPr/>
        </p:nvSpPr>
        <p:spPr>
          <a:xfrm rot="1780800">
            <a:off x="2326138" y="3850533"/>
            <a:ext cx="1319399" cy="43668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" name="Shape 117"/>
          <p:cNvCxnSpPr/>
          <p:nvPr/>
        </p:nvCxnSpPr>
        <p:spPr>
          <a:xfrm flipV="1">
            <a:off x="757208" y="4494179"/>
            <a:ext cx="1509350" cy="841066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16" name="Shape 118"/>
          <p:cNvCxnSpPr/>
          <p:nvPr/>
        </p:nvCxnSpPr>
        <p:spPr>
          <a:xfrm flipH="1">
            <a:off x="6010738" y="2406645"/>
            <a:ext cx="880918" cy="515880"/>
          </a:xfrm>
          <a:prstGeom prst="straightConnector1">
            <a:avLst/>
          </a:prstGeom>
          <a:noFill/>
          <a:ln w="38150" cap="flat" cmpd="sng">
            <a:solidFill>
              <a:srgbClr val="FF0000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17" name="Shape 119"/>
          <p:cNvSpPr/>
          <p:nvPr/>
        </p:nvSpPr>
        <p:spPr>
          <a:xfrm>
            <a:off x="6422576" y="2727738"/>
            <a:ext cx="469080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RF</a:t>
            </a:r>
          </a:p>
        </p:txBody>
      </p:sp>
      <p:sp>
        <p:nvSpPr>
          <p:cNvPr id="18" name="Shape 120"/>
          <p:cNvSpPr/>
          <p:nvPr/>
        </p:nvSpPr>
        <p:spPr>
          <a:xfrm rot="1780800">
            <a:off x="4486641" y="2467772"/>
            <a:ext cx="1319399" cy="43668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21"/>
          <p:cNvSpPr/>
          <p:nvPr/>
        </p:nvSpPr>
        <p:spPr>
          <a:xfrm rot="1780800">
            <a:off x="2326138" y="3850533"/>
            <a:ext cx="1319399" cy="43668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122"/>
          <p:cNvSpPr/>
          <p:nvPr/>
        </p:nvSpPr>
        <p:spPr>
          <a:xfrm>
            <a:off x="5198758" y="2041966"/>
            <a:ext cx="1252439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D Plasma</a:t>
            </a:r>
          </a:p>
        </p:txBody>
      </p:sp>
      <p:sp>
        <p:nvSpPr>
          <p:cNvPr id="21" name="Shape 123"/>
          <p:cNvSpPr/>
          <p:nvPr/>
        </p:nvSpPr>
        <p:spPr>
          <a:xfrm>
            <a:off x="2985838" y="1552725"/>
            <a:ext cx="1132199" cy="2061359"/>
          </a:xfrm>
          <a:prstGeom prst="lightningBolt">
            <a:avLst/>
          </a:pr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124"/>
          <p:cNvSpPr/>
          <p:nvPr/>
        </p:nvSpPr>
        <p:spPr>
          <a:xfrm>
            <a:off x="2266558" y="2492325"/>
            <a:ext cx="1304280" cy="51695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100kV</a:t>
            </a:r>
          </a:p>
        </p:txBody>
      </p:sp>
      <p:cxnSp>
        <p:nvCxnSpPr>
          <p:cNvPr id="23" name="Shape 125"/>
          <p:cNvCxnSpPr/>
          <p:nvPr/>
        </p:nvCxnSpPr>
        <p:spPr>
          <a:xfrm flipH="1">
            <a:off x="4465078" y="3111885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4" name="Shape 126"/>
          <p:cNvCxnSpPr/>
          <p:nvPr/>
        </p:nvCxnSpPr>
        <p:spPr>
          <a:xfrm flipH="1">
            <a:off x="4235398" y="2994526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5" name="Shape 127"/>
          <p:cNvCxnSpPr/>
          <p:nvPr/>
        </p:nvCxnSpPr>
        <p:spPr>
          <a:xfrm flipH="1">
            <a:off x="4137479" y="2922525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6" name="Shape 128"/>
          <p:cNvCxnSpPr/>
          <p:nvPr/>
        </p:nvCxnSpPr>
        <p:spPr>
          <a:xfrm flipH="1">
            <a:off x="4018318" y="2860246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7" name="Shape 129"/>
          <p:cNvCxnSpPr/>
          <p:nvPr/>
        </p:nvCxnSpPr>
        <p:spPr>
          <a:xfrm flipH="1">
            <a:off x="4352759" y="3066526"/>
            <a:ext cx="511920" cy="440640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8" name="Shape 130"/>
          <p:cNvCxnSpPr/>
          <p:nvPr/>
        </p:nvCxnSpPr>
        <p:spPr>
          <a:xfrm rot="10800000" flipH="1">
            <a:off x="3772438" y="3751246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29" name="Shape 131"/>
          <p:cNvCxnSpPr/>
          <p:nvPr/>
        </p:nvCxnSpPr>
        <p:spPr>
          <a:xfrm rot="10800000" flipH="1">
            <a:off x="3634919" y="3690405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0" name="Shape 132"/>
          <p:cNvCxnSpPr/>
          <p:nvPr/>
        </p:nvCxnSpPr>
        <p:spPr>
          <a:xfrm rot="10800000" flipH="1">
            <a:off x="3507838" y="3593205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1" name="Shape 133"/>
          <p:cNvCxnSpPr/>
          <p:nvPr/>
        </p:nvCxnSpPr>
        <p:spPr>
          <a:xfrm rot="10800000" flipH="1">
            <a:off x="3380399" y="3532366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cxnSp>
        <p:nvCxnSpPr>
          <p:cNvPr id="32" name="Shape 134"/>
          <p:cNvCxnSpPr/>
          <p:nvPr/>
        </p:nvCxnSpPr>
        <p:spPr>
          <a:xfrm rot="10800000" flipH="1">
            <a:off x="3260879" y="3444166"/>
            <a:ext cx="551520" cy="431279"/>
          </a:xfrm>
          <a:prstGeom prst="straightConnector1">
            <a:avLst/>
          </a:prstGeom>
          <a:noFill/>
          <a:ln w="28425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33" name="Shape 135"/>
          <p:cNvSpPr/>
          <p:nvPr/>
        </p:nvSpPr>
        <p:spPr>
          <a:xfrm>
            <a:off x="4510438" y="3356326"/>
            <a:ext cx="1365479" cy="6389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D beam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1-1000mA</a:t>
            </a:r>
          </a:p>
        </p:txBody>
      </p:sp>
      <p:sp>
        <p:nvSpPr>
          <p:cNvPr id="34" name="Shape 136"/>
          <p:cNvSpPr/>
          <p:nvPr/>
        </p:nvSpPr>
        <p:spPr>
          <a:xfrm rot="2455200">
            <a:off x="3760199" y="3299806"/>
            <a:ext cx="800999" cy="449639"/>
          </a:xfrm>
          <a:prstGeom prst="irregularSeal2">
            <a:avLst/>
          </a:prstGeom>
          <a:solidFill>
            <a:srgbClr val="5B9BD5"/>
          </a:solidFill>
          <a:ln w="12600" cap="flat" cmpd="sng">
            <a:solidFill>
              <a:srgbClr val="181717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137"/>
          <p:cNvSpPr/>
          <p:nvPr/>
        </p:nvSpPr>
        <p:spPr>
          <a:xfrm>
            <a:off x="2627999" y="3127726"/>
            <a:ext cx="1336319" cy="36467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9DC3E6"/>
                </a:solidFill>
                <a:latin typeface="Calibri"/>
                <a:ea typeface="Calibri"/>
                <a:cs typeface="Calibri"/>
                <a:sym typeface="Calibri"/>
              </a:rPr>
              <a:t>DD Fusion</a:t>
            </a:r>
          </a:p>
        </p:txBody>
      </p:sp>
      <p:sp>
        <p:nvSpPr>
          <p:cNvPr id="36" name="Shape 138"/>
          <p:cNvSpPr/>
          <p:nvPr/>
        </p:nvSpPr>
        <p:spPr>
          <a:xfrm>
            <a:off x="4069438" y="3448846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139"/>
          <p:cNvSpPr/>
          <p:nvPr/>
        </p:nvSpPr>
        <p:spPr>
          <a:xfrm>
            <a:off x="3911038" y="3372526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140"/>
          <p:cNvSpPr/>
          <p:nvPr/>
        </p:nvSpPr>
        <p:spPr>
          <a:xfrm>
            <a:off x="3972238" y="347620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141"/>
          <p:cNvSpPr/>
          <p:nvPr/>
        </p:nvSpPr>
        <p:spPr>
          <a:xfrm>
            <a:off x="4124519" y="362848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142"/>
          <p:cNvSpPr/>
          <p:nvPr/>
        </p:nvSpPr>
        <p:spPr>
          <a:xfrm>
            <a:off x="4017599" y="341608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143"/>
          <p:cNvSpPr/>
          <p:nvPr/>
        </p:nvSpPr>
        <p:spPr>
          <a:xfrm>
            <a:off x="4111558" y="3490605"/>
            <a:ext cx="151919" cy="164880"/>
          </a:xfrm>
          <a:prstGeom prst="ellipse">
            <a:avLst/>
          </a:prstGeom>
          <a:solidFill>
            <a:srgbClr val="70AD47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144"/>
          <p:cNvSpPr/>
          <p:nvPr/>
        </p:nvSpPr>
        <p:spPr>
          <a:xfrm>
            <a:off x="4946757" y="1156006"/>
            <a:ext cx="4319081" cy="3967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SzPct val="25000"/>
            </a:pPr>
            <a:r>
              <a:rPr lang="en-US" sz="2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2.45 MeV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neutrons, 10</a:t>
            </a:r>
            <a:r>
              <a:rPr lang="en-US" sz="2000" b="1" baseline="30000" dirty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n/s/cm</a:t>
            </a:r>
            <a:r>
              <a:rPr lang="en-US" sz="2000" b="1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</a:p>
          <a:p>
            <a:pPr algn="ctr">
              <a:buSzPct val="25000"/>
            </a:pPr>
            <a:r>
              <a:rPr lang="en-US" sz="2000" b="1" dirty="0">
                <a:ea typeface="Calibri"/>
                <a:cs typeface="Calibri"/>
                <a:sym typeface="Calibri"/>
              </a:rPr>
              <a:t>Extraction Plate: 5mm diameter</a:t>
            </a:r>
            <a:endParaRPr lang="en-US" sz="2000" dirty="0">
              <a:solidFill>
                <a:srgbClr val="385623"/>
              </a:solidFill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endParaRPr lang="en-US" sz="2000" b="0" i="0" u="none" strike="noStrike" cap="none" dirty="0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Shape 145"/>
          <p:cNvCxnSpPr/>
          <p:nvPr/>
        </p:nvCxnSpPr>
        <p:spPr>
          <a:xfrm rot="10800000">
            <a:off x="4946758" y="3967965"/>
            <a:ext cx="0" cy="383400"/>
          </a:xfrm>
          <a:prstGeom prst="straightConnector1">
            <a:avLst/>
          </a:prstGeom>
          <a:noFill/>
          <a:ln w="19075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4" name="Shape 146"/>
          <p:cNvCxnSpPr/>
          <p:nvPr/>
        </p:nvCxnSpPr>
        <p:spPr>
          <a:xfrm rot="10800000">
            <a:off x="4530598" y="4182526"/>
            <a:ext cx="416160" cy="171000"/>
          </a:xfrm>
          <a:prstGeom prst="straightConnector1">
            <a:avLst/>
          </a:prstGeom>
          <a:noFill/>
          <a:ln w="19075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45" name="Shape 147"/>
          <p:cNvCxnSpPr/>
          <p:nvPr/>
        </p:nvCxnSpPr>
        <p:spPr>
          <a:xfrm rot="10800000">
            <a:off x="4522679" y="3749805"/>
            <a:ext cx="14039" cy="431999"/>
          </a:xfrm>
          <a:prstGeom prst="straightConnector1">
            <a:avLst/>
          </a:prstGeom>
          <a:noFill/>
          <a:ln w="19075" cap="flat" cmpd="sng">
            <a:solidFill>
              <a:srgbClr val="5B9BD5"/>
            </a:solidFill>
            <a:prstDash val="solid"/>
            <a:miter/>
            <a:headEnd type="none" w="med" len="med"/>
            <a:tailEnd type="triangle" w="lg" len="lg"/>
          </a:ln>
        </p:spPr>
      </p:cxnSp>
      <p:sp>
        <p:nvSpPr>
          <p:cNvPr id="46" name="Shape 148"/>
          <p:cNvSpPr/>
          <p:nvPr/>
        </p:nvSpPr>
        <p:spPr>
          <a:xfrm>
            <a:off x="4995358" y="3957526"/>
            <a:ext cx="615600" cy="40139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dirty="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800" b="0" i="0" u="none" strike="noStrike" cap="none" baseline="-25000" dirty="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0" i="0" u="none" strike="noStrike" cap="none" dirty="0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55601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3856 0.5143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" y="257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44479 -0.58518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" y="-293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-0.47205 -0.5037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" y="-252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66753 0.05185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" y="26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81481E-6 L -0.53281 0.4009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" y="20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1.38889E-6 -0.60625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0" grpId="0"/>
      <p:bldP spid="33" grpId="0"/>
      <p:bldP spid="34" grpId="0" animBg="1"/>
      <p:bldP spid="35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Documents\School Work\Isotope Data\Proposals\IMG_20160531_183154957_HDR.jpg">
            <a:extLst>
              <a:ext uri="{FF2B5EF4-FFF2-40B4-BE49-F238E27FC236}">
                <a16:creationId xmlns:a16="http://schemas.microsoft.com/office/drawing/2014/main" id="{531E8771-82A9-42F4-8496-95CE7E0D7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6908" t="6361" r="3947" b="15306"/>
          <a:stretch>
            <a:fillRect/>
          </a:stretch>
        </p:blipFill>
        <p:spPr bwMode="auto">
          <a:xfrm>
            <a:off x="316686" y="159025"/>
            <a:ext cx="3100532" cy="4839575"/>
          </a:xfrm>
          <a:prstGeom prst="rect">
            <a:avLst/>
          </a:prstGeom>
          <a:noFill/>
        </p:spPr>
      </p:pic>
      <p:pic>
        <p:nvPicPr>
          <p:cNvPr id="7" name="Picture 6" descr="IMG_0101.JPG">
            <a:extLst>
              <a:ext uri="{FF2B5EF4-FFF2-40B4-BE49-F238E27FC236}">
                <a16:creationId xmlns:a16="http://schemas.microsoft.com/office/drawing/2014/main" id="{6CA3122F-8BC8-469F-8144-954817C124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917" t="12858" r="21909" b="19085"/>
          <a:stretch/>
        </p:blipFill>
        <p:spPr>
          <a:xfrm rot="10800000">
            <a:off x="236934" y="3816624"/>
            <a:ext cx="3260036" cy="2514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6511B4-BD07-4D56-A4A5-31FAD7EA4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970" y="0"/>
            <a:ext cx="4037030" cy="315070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22486B-3A1A-4FCA-A78C-99A163359BCC}"/>
              </a:ext>
            </a:extLst>
          </p:cNvPr>
          <p:cNvSpPr/>
          <p:nvPr/>
        </p:nvSpPr>
        <p:spPr>
          <a:xfrm>
            <a:off x="2547091" y="363167"/>
            <a:ext cx="2474843" cy="974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http://atap.lbl.gov/wp-content/uploads/sites/22/2015/07/MauricioAyllonUnzueta_148x180y.png">
            <a:extLst>
              <a:ext uri="{FF2B5EF4-FFF2-40B4-BE49-F238E27FC236}">
                <a16:creationId xmlns:a16="http://schemas.microsoft.com/office/drawing/2014/main" id="{DE22087C-3C47-401C-9E10-2CE845A8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244" y="1337202"/>
            <a:ext cx="14097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B9F29C-1AF5-4544-B197-C0E882E6C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792" y="3306854"/>
            <a:ext cx="4601821" cy="345136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4008CBD-7942-4FEE-B2D4-BE135FA6D976}"/>
              </a:ext>
            </a:extLst>
          </p:cNvPr>
          <p:cNvSpPr/>
          <p:nvPr/>
        </p:nvSpPr>
        <p:spPr>
          <a:xfrm rot="5400000">
            <a:off x="5443926" y="3498769"/>
            <a:ext cx="1451502" cy="974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CBB0F-7AE8-4C00-9C37-4CD430791740}"/>
              </a:ext>
            </a:extLst>
          </p:cNvPr>
          <p:cNvSpPr txBox="1"/>
          <p:nvPr/>
        </p:nvSpPr>
        <p:spPr>
          <a:xfrm>
            <a:off x="5245600" y="5908371"/>
            <a:ext cx="122168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ucida Grande"/>
                <a:ea typeface="Times New Roman" charset="0"/>
                <a:cs typeface="Times New Roman" charset="0"/>
              </a:rPr>
              <a:t>J. Morrell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402E9-90A3-43AF-9809-631C9FB8E2CD}"/>
              </a:ext>
            </a:extLst>
          </p:cNvPr>
          <p:cNvSpPr txBox="1"/>
          <p:nvPr/>
        </p:nvSpPr>
        <p:spPr>
          <a:xfrm>
            <a:off x="3651253" y="2952258"/>
            <a:ext cx="122168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ucida Grande"/>
                <a:ea typeface="Times New Roman" charset="0"/>
                <a:cs typeface="Times New Roman" charset="0"/>
              </a:rPr>
              <a:t>M. </a:t>
            </a:r>
            <a:r>
              <a:rPr lang="en-US" sz="1400" dirty="0" err="1">
                <a:solidFill>
                  <a:schemeClr val="bg1"/>
                </a:solidFill>
                <a:latin typeface="Lucida Grande"/>
                <a:ea typeface="Times New Roman" charset="0"/>
                <a:cs typeface="Times New Roman" charset="0"/>
              </a:rPr>
              <a:t>Unzueta</a:t>
            </a:r>
            <a:endParaRPr lang="en-US" sz="1400" dirty="0">
              <a:solidFill>
                <a:schemeClr val="bg1"/>
              </a:solidFill>
              <a:latin typeface="Lucida Grande"/>
              <a:ea typeface="Times New Roman" charset="0"/>
              <a:cs typeface="Times New Roman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A0E16-AF3D-48B4-AED7-6EF8B8FEBD66}"/>
              </a:ext>
            </a:extLst>
          </p:cNvPr>
          <p:cNvSpPr txBox="1"/>
          <p:nvPr/>
        </p:nvSpPr>
        <p:spPr>
          <a:xfrm>
            <a:off x="763052" y="5600594"/>
            <a:ext cx="122168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Lucida Grande"/>
                <a:ea typeface="Times New Roman" charset="0"/>
                <a:cs typeface="Times New Roman" charset="0"/>
              </a:rPr>
              <a:t>C. Waltz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BE4A0-6C3E-4B9F-88F2-380C9032C460}"/>
              </a:ext>
            </a:extLst>
          </p:cNvPr>
          <p:cNvSpPr txBox="1"/>
          <p:nvPr/>
        </p:nvSpPr>
        <p:spPr>
          <a:xfrm>
            <a:off x="3009650" y="3606831"/>
            <a:ext cx="2419853" cy="707886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3 generations of our “real neutron source”</a:t>
            </a:r>
          </a:p>
        </p:txBody>
      </p:sp>
    </p:spTree>
    <p:extLst>
      <p:ext uri="{BB962C8B-B14F-4D97-AF65-F5344CB8AC3E}">
        <p14:creationId xmlns:p14="http://schemas.microsoft.com/office/powerpoint/2010/main" val="76131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/>
              <a:t>The UC Berkeley High Flux Neutron Generator</a:t>
            </a:r>
          </a:p>
        </p:txBody>
      </p:sp>
      <p:pic>
        <p:nvPicPr>
          <p:cNvPr id="1027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pic>
        <p:nvPicPr>
          <p:cNvPr id="1028" name="Picture 4" descr="D:\Documents\School Work\Isotope Data\Proposals\IMG_20151103_113432563.jpg"/>
          <p:cNvPicPr>
            <a:picLocks noChangeAspect="1" noChangeArrowheads="1"/>
          </p:cNvPicPr>
          <p:nvPr/>
        </p:nvPicPr>
        <p:blipFill>
          <a:blip r:embed="rId4"/>
          <a:srcRect t="13703" r="9169" b="13600"/>
          <a:stretch>
            <a:fillRect/>
          </a:stretch>
        </p:blipFill>
        <p:spPr bwMode="auto">
          <a:xfrm>
            <a:off x="1342305" y="1293963"/>
            <a:ext cx="3119002" cy="4434254"/>
          </a:xfrm>
          <a:prstGeom prst="rect">
            <a:avLst/>
          </a:prstGeom>
          <a:noFill/>
        </p:spPr>
      </p:pic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4710022" y="5201920"/>
          <a:ext cx="4433976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Foils Used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Metal Purity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Abundance (a/o)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Foil Density (mg/cm</a:t>
                      </a:r>
                      <a:r>
                        <a:rPr lang="en-US" sz="1200" baseline="30000"/>
                        <a:t>2</a:t>
                      </a:r>
                      <a:r>
                        <a:rPr lang="en-US" sz="12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/>
                        <a:t>nat</a:t>
                      </a:r>
                      <a:r>
                        <a:rPr lang="en-US" sz="1200" dirty="0" err="1"/>
                        <a:t>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 99.999%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/>
                        <a:t>113</a:t>
                      </a:r>
                      <a:r>
                        <a:rPr lang="en-US" sz="1200" dirty="0"/>
                        <a:t>In (4.29%), </a:t>
                      </a:r>
                      <a:r>
                        <a:rPr lang="en-US" sz="1200" baseline="30000" dirty="0"/>
                        <a:t>115</a:t>
                      </a:r>
                      <a:r>
                        <a:rPr lang="en-US" sz="1200" dirty="0"/>
                        <a:t>In (95.71%)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/>
                        <a:t>nat</a:t>
                      </a:r>
                      <a:r>
                        <a:rPr lang="en-US" sz="1200" dirty="0" err="1"/>
                        <a:t>Zn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&gt; 99.99%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/>
                        <a:t>64</a:t>
                      </a:r>
                      <a:r>
                        <a:rPr lang="en-US" sz="1200" dirty="0"/>
                        <a:t>Zn (49.17%)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714.1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 err="1"/>
                        <a:t>nat</a:t>
                      </a:r>
                      <a:r>
                        <a:rPr lang="en-US" sz="1200" dirty="0" err="1"/>
                        <a:t>Ti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99.999%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30000" dirty="0"/>
                        <a:t>47</a:t>
                      </a:r>
                      <a:r>
                        <a:rPr lang="en-US" sz="1200" dirty="0"/>
                        <a:t>Ti (7.44%)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450.6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951C60-2304-4EBA-A6E8-6729DB395D18}"/>
              </a:ext>
            </a:extLst>
          </p:cNvPr>
          <p:cNvSpPr txBox="1">
            <a:spLocks/>
          </p:cNvSpPr>
          <p:nvPr/>
        </p:nvSpPr>
        <p:spPr>
          <a:xfrm>
            <a:off x="4644445" y="1044866"/>
            <a:ext cx="4068184" cy="1149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Dosimetry: IRDFF 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113/115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In(n,n’)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113m/115m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In standards</a:t>
            </a:r>
          </a:p>
        </p:txBody>
      </p:sp>
    </p:spTree>
    <p:extLst>
      <p:ext uri="{BB962C8B-B14F-4D97-AF65-F5344CB8AC3E}">
        <p14:creationId xmlns:p14="http://schemas.microsoft.com/office/powerpoint/2010/main" val="479176582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1649712"/>
            <a:ext cx="8446168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Background &amp; history of nuclear medicine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baseline="30000" dirty="0">
                <a:solidFill>
                  <a:srgbClr val="2D637F"/>
                </a:solidFill>
                <a:latin typeface="Lucida Grande"/>
              </a:rPr>
              <a:t>64</a:t>
            </a:r>
            <a:r>
              <a:rPr lang="en-US" sz="2200" dirty="0">
                <a:solidFill>
                  <a:srgbClr val="2D637F"/>
                </a:solidFill>
                <a:latin typeface="Lucida Grande"/>
              </a:rPr>
              <a:t>Cu and </a:t>
            </a:r>
            <a:r>
              <a:rPr lang="en-US" sz="2200" baseline="30000" dirty="0">
                <a:solidFill>
                  <a:srgbClr val="2D637F"/>
                </a:solidFill>
                <a:latin typeface="Lucida Grande"/>
              </a:rPr>
              <a:t>47</a:t>
            </a:r>
            <a:r>
              <a:rPr lang="en-US" sz="2200" dirty="0">
                <a:solidFill>
                  <a:srgbClr val="2D637F"/>
                </a:solidFill>
                <a:latin typeface="Lucida Grande"/>
              </a:rPr>
              <a:t>Sc (n,p) cross-section measurements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Stacked-target charged particle excitation functions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Path forward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2873C8-7AD0-4E32-A4A0-2BE37F24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5444"/>
            <a:ext cx="7766050" cy="1150353"/>
          </a:xfrm>
        </p:spPr>
        <p:txBody>
          <a:bodyPr/>
          <a:lstStyle/>
          <a:p>
            <a:pPr lvl="0">
              <a:defRPr/>
            </a:pPr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00271647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1198" y="1764607"/>
            <a:ext cx="3549568" cy="35100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708" y="259713"/>
            <a:ext cx="8731060" cy="1143000"/>
          </a:xfrm>
        </p:spPr>
        <p:txBody>
          <a:bodyPr>
            <a:noAutofit/>
          </a:bodyPr>
          <a:lstStyle/>
          <a:p>
            <a:r>
              <a:rPr lang="en-US" sz="3200" dirty="0"/>
              <a:t>The UC Berkeley High Flux Neutron Generator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/>
          <a:srcRect l="13689" t="5691" r="16320"/>
          <a:stretch/>
        </p:blipFill>
        <p:spPr>
          <a:xfrm>
            <a:off x="164708" y="1676995"/>
            <a:ext cx="4321878" cy="332449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Parallelogram 14"/>
          <p:cNvSpPr/>
          <p:nvPr/>
        </p:nvSpPr>
        <p:spPr>
          <a:xfrm rot="900000" flipH="1">
            <a:off x="3429766" y="3446398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Zn</a:t>
            </a:r>
          </a:p>
        </p:txBody>
      </p:sp>
      <p:sp>
        <p:nvSpPr>
          <p:cNvPr id="16" name="Parallelogram 15"/>
          <p:cNvSpPr/>
          <p:nvPr/>
        </p:nvSpPr>
        <p:spPr>
          <a:xfrm rot="900000" flipH="1">
            <a:off x="3495672" y="3589129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</a:t>
            </a:r>
          </a:p>
        </p:txBody>
      </p:sp>
      <p:sp>
        <p:nvSpPr>
          <p:cNvPr id="17" name="Parallelogram 16"/>
          <p:cNvSpPr/>
          <p:nvPr/>
        </p:nvSpPr>
        <p:spPr>
          <a:xfrm rot="900000" flipH="1">
            <a:off x="6274241" y="1716127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Zn</a:t>
            </a:r>
          </a:p>
        </p:txBody>
      </p:sp>
      <p:sp>
        <p:nvSpPr>
          <p:cNvPr id="18" name="Parallelogram 17"/>
          <p:cNvSpPr/>
          <p:nvPr/>
        </p:nvSpPr>
        <p:spPr>
          <a:xfrm rot="900000" flipH="1">
            <a:off x="6989502" y="4628121"/>
            <a:ext cx="909779" cy="746736"/>
          </a:xfrm>
          <a:prstGeom prst="parallelogram">
            <a:avLst>
              <a:gd name="adj" fmla="val 29362"/>
            </a:avLst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179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-0.31232 0.2553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00" y="128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3.33333E-6 L -0.38212 -0.1513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00" y="-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3.33333E-6 L -0.15659 -0.18241 " pathEditMode="relative" ptsTypes="AA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1585 -0.1810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0" y="-9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4"/>
          </p:nvPr>
        </p:nvPicPr>
        <p:blipFill rotWithShape="1">
          <a:blip r:embed="rId2"/>
          <a:srcRect l="3781" t="18514" r="6734" b="13287"/>
          <a:stretch/>
        </p:blipFill>
        <p:spPr>
          <a:xfrm>
            <a:off x="2782956" y="1043609"/>
            <a:ext cx="6361044" cy="3637721"/>
          </a:xfr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Relative Activation Measurements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24" t="19626" r="5831" b="14226"/>
          <a:stretch/>
        </p:blipFill>
        <p:spPr>
          <a:xfrm>
            <a:off x="69574" y="3329609"/>
            <a:ext cx="6400800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472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3"/>
          <p:cNvPicPr>
            <a:picLocks noGrp="1" noChangeAspect="1"/>
          </p:cNvPicPr>
          <p:nvPr>
            <p:ph idx="14"/>
          </p:nvPr>
        </p:nvPicPr>
        <p:blipFill rotWithShape="1">
          <a:blip r:embed="rId4"/>
          <a:srcRect l="3781" t="18514" r="6734" b="13287"/>
          <a:stretch/>
        </p:blipFill>
        <p:spPr>
          <a:xfrm>
            <a:off x="2782956" y="1043609"/>
            <a:ext cx="6361044" cy="3637721"/>
          </a:xfr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/>
          <a:srcRect l="4124" t="19626" r="5831" b="14226"/>
          <a:stretch/>
        </p:blipFill>
        <p:spPr>
          <a:xfrm>
            <a:off x="69574" y="3329609"/>
            <a:ext cx="6400800" cy="352839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Relative Activation Measurements</a:t>
            </a:r>
          </a:p>
        </p:txBody>
      </p:sp>
      <p:pic>
        <p:nvPicPr>
          <p:cNvPr id="25" name="Picture 24" descr="336keV_curve.em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851" y="1535974"/>
            <a:ext cx="4343400" cy="325915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03497" y="2162287"/>
            <a:ext cx="2401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aramond Pro Bold" pitchFamily="18" charset="0"/>
              </a:rPr>
              <a:t>t</a:t>
            </a:r>
            <a:r>
              <a:rPr lang="en-US" sz="2000" baseline="-25000" dirty="0">
                <a:latin typeface="Adobe Garamond Pro Bold" pitchFamily="18" charset="0"/>
              </a:rPr>
              <a:t>1/2</a:t>
            </a:r>
            <a:r>
              <a:rPr lang="en-US" sz="2000" dirty="0">
                <a:latin typeface="Adobe Garamond Pro Bold" pitchFamily="18" charset="0"/>
              </a:rPr>
              <a:t> = 4.519 ± 0.016 h</a:t>
            </a:r>
          </a:p>
          <a:p>
            <a:r>
              <a:rPr lang="en-US" sz="2000" dirty="0">
                <a:latin typeface="Adobe Garamond Pro Bold" pitchFamily="18" charset="0"/>
              </a:rPr>
              <a:t>(Accepted = 4.486 h)</a:t>
            </a:r>
          </a:p>
          <a:p>
            <a:r>
              <a:rPr lang="en-US" sz="2000" dirty="0">
                <a:latin typeface="Adobe Garamond Pro Bold" pitchFamily="18" charset="0"/>
              </a:rPr>
              <a:t>χ</a:t>
            </a:r>
            <a:r>
              <a:rPr lang="en-US" sz="2000" baseline="30000" dirty="0">
                <a:latin typeface="Adobe Garamond Pro Bold" pitchFamily="18" charset="0"/>
              </a:rPr>
              <a:t>2</a:t>
            </a:r>
            <a:r>
              <a:rPr lang="en-US" sz="2000" dirty="0">
                <a:latin typeface="Adobe Garamond Pro Bold" pitchFamily="18" charset="0"/>
              </a:rPr>
              <a:t> /</a:t>
            </a:r>
            <a:r>
              <a:rPr lang="el-GR" sz="2000" dirty="0">
                <a:latin typeface="Calibri"/>
              </a:rPr>
              <a:t>ν</a:t>
            </a:r>
            <a:r>
              <a:rPr lang="en-US" sz="2000" dirty="0">
                <a:latin typeface="Adobe Garamond Pro Bold" pitchFamily="18" charset="0"/>
              </a:rPr>
              <a:t> = 1.653</a:t>
            </a:r>
          </a:p>
        </p:txBody>
      </p:sp>
      <p:pic>
        <p:nvPicPr>
          <p:cNvPr id="26" name="Picture 25" descr="511keV_curve.em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00600" y="3329609"/>
            <a:ext cx="4343400" cy="325915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78189" y="5204522"/>
            <a:ext cx="2734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aramond Pro Bold" pitchFamily="18" charset="0"/>
              </a:rPr>
              <a:t>t</a:t>
            </a:r>
            <a:r>
              <a:rPr lang="en-US" sz="2000" baseline="-25000" dirty="0">
                <a:latin typeface="Adobe Garamond Pro Bold" pitchFamily="18" charset="0"/>
              </a:rPr>
              <a:t>1/2</a:t>
            </a:r>
            <a:r>
              <a:rPr lang="en-US" sz="2000" dirty="0">
                <a:latin typeface="Adobe Garamond Pro Bold" pitchFamily="18" charset="0"/>
              </a:rPr>
              <a:t> = 12.10 ± 0.85 h</a:t>
            </a:r>
          </a:p>
          <a:p>
            <a:r>
              <a:rPr lang="en-US" sz="2000" dirty="0">
                <a:latin typeface="Adobe Garamond Pro Bold" pitchFamily="18" charset="0"/>
              </a:rPr>
              <a:t>(Accepted = 12.701 h)</a:t>
            </a:r>
          </a:p>
          <a:p>
            <a:r>
              <a:rPr lang="en-US" sz="2000" dirty="0">
                <a:latin typeface="Adobe Garamond Pro Bold" pitchFamily="18" charset="0"/>
              </a:rPr>
              <a:t>χ</a:t>
            </a:r>
            <a:r>
              <a:rPr lang="en-US" sz="2000" baseline="30000" dirty="0">
                <a:latin typeface="Adobe Garamond Pro Bold" pitchFamily="18" charset="0"/>
              </a:rPr>
              <a:t>2</a:t>
            </a:r>
            <a:r>
              <a:rPr lang="en-US" sz="2000" dirty="0">
                <a:latin typeface="Adobe Garamond Pro Bold" pitchFamily="18" charset="0"/>
              </a:rPr>
              <a:t> /</a:t>
            </a:r>
            <a:r>
              <a:rPr lang="el-GR" sz="2000" dirty="0"/>
              <a:t>ν</a:t>
            </a:r>
            <a:r>
              <a:rPr lang="en-US" sz="2000" dirty="0">
                <a:latin typeface="Adobe Garamond Pro Bold" pitchFamily="18" charset="0"/>
              </a:rPr>
              <a:t> = 1.743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44413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pic>
        <p:nvPicPr>
          <p:cNvPr id="7" name="Picture 3" descr="D:\Documents\School Work\Isotope Data\Proposals\foil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4739" y="1876802"/>
            <a:ext cx="3549568" cy="3510094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 rot="16200000">
            <a:off x="-5853" y="3358161"/>
            <a:ext cx="4195575" cy="570186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Titanium   </a:t>
            </a:r>
          </a:p>
        </p:txBody>
      </p:sp>
      <p:sp>
        <p:nvSpPr>
          <p:cNvPr id="35" name="Explosion 2 34"/>
          <p:cNvSpPr/>
          <p:nvPr/>
        </p:nvSpPr>
        <p:spPr>
          <a:xfrm>
            <a:off x="1358939" y="3180685"/>
            <a:ext cx="1440611" cy="1082617"/>
          </a:xfrm>
          <a:prstGeom prst="irregularSeal2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34740" y="3122955"/>
            <a:ext cx="1322280" cy="12596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806841" y="3597305"/>
            <a:ext cx="373292" cy="37329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705953" y="3477100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97450" y="3477100"/>
            <a:ext cx="488054" cy="493497"/>
            <a:chOff x="397450" y="3477100"/>
            <a:chExt cx="488054" cy="493497"/>
          </a:xfrm>
        </p:grpSpPr>
        <p:sp>
          <p:nvSpPr>
            <p:cNvPr id="14" name="Oval 13"/>
            <p:cNvSpPr/>
            <p:nvPr/>
          </p:nvSpPr>
          <p:spPr>
            <a:xfrm>
              <a:off x="397450" y="3597305"/>
              <a:ext cx="373292" cy="37329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12212" y="3477100"/>
              <a:ext cx="373292" cy="37329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</p:grpSp>
      <p:sp>
        <p:nvSpPr>
          <p:cNvPr id="17" name="Oval 16"/>
          <p:cNvSpPr/>
          <p:nvPr/>
        </p:nvSpPr>
        <p:spPr>
          <a:xfrm>
            <a:off x="4093440" y="3224013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9" name="Oval 18"/>
          <p:cNvSpPr/>
          <p:nvPr/>
        </p:nvSpPr>
        <p:spPr>
          <a:xfrm>
            <a:off x="3610385" y="1876802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0" name="Oval 19"/>
          <p:cNvSpPr/>
          <p:nvPr/>
        </p:nvSpPr>
        <p:spPr>
          <a:xfrm>
            <a:off x="4280086" y="4773967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1" name="Oval 20"/>
          <p:cNvSpPr/>
          <p:nvPr/>
        </p:nvSpPr>
        <p:spPr>
          <a:xfrm>
            <a:off x="3859670" y="2483766"/>
            <a:ext cx="373292" cy="37329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180133" y="3721994"/>
            <a:ext cx="20528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80133" y="2766912"/>
            <a:ext cx="1692415" cy="965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501829">
            <a:off x="2630156" y="3032753"/>
            <a:ext cx="913746" cy="1399373"/>
          </a:xfrm>
          <a:prstGeom prst="arc">
            <a:avLst>
              <a:gd name="adj1" fmla="val 15982546"/>
              <a:gd name="adj2" fmla="val 1992120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251915" y="3227973"/>
            <a:ext cx="35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021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04 -4.07407E-6 L 0.14496 -4.0740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 0.24213 L -4.16667E-6 -4.44444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3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296 0.0456 L 4.44444E-6 -2.22222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3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327 -0.18033 L 1.94444E-6 1.85185E-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" y="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3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726 0.15347 L -1.11111E-6 -1.85185E-6 " pathEditMode="relative" rAng="0" ptsTypes="AA">
                                      <p:cBhvr>
                                        <p:cTn id="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35" grpId="3" animBg="1"/>
      <p:bldP spid="35" grpId="4" animBg="1"/>
      <p:bldP spid="35" grpId="5" animBg="1"/>
      <p:bldP spid="35" grpId="6" animBg="1"/>
      <p:bldP spid="35" grpId="7" animBg="1"/>
      <p:bldP spid="12" grpId="0" animBg="1"/>
      <p:bldP spid="11" grpId="0" animBg="1"/>
      <p:bldP spid="11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9" grpId="0" animBg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8362E-D317-485E-B7B3-74AED9A30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24" y="1193749"/>
            <a:ext cx="5268324" cy="46007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840E0A-995E-4C0C-8158-6F9E27C35542}"/>
              </a:ext>
            </a:extLst>
          </p:cNvPr>
          <p:cNvSpPr txBox="1"/>
          <p:nvPr/>
        </p:nvSpPr>
        <p:spPr>
          <a:xfrm>
            <a:off x="6214346" y="2062969"/>
            <a:ext cx="29296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 fluxes as seen by a 3 x 3 array of 0.5-cm diameter indium foils. The central foil corresponds to the location in which target and monitor</a:t>
            </a:r>
          </a:p>
          <a:p>
            <a:r>
              <a:rPr lang="en-US" dirty="0"/>
              <a:t>foils were mounted during the cross section measurements, verifying</a:t>
            </a:r>
          </a:p>
          <a:p>
            <a:r>
              <a:rPr lang="en-US" dirty="0"/>
              <a:t>that the beam is centered on the middle of mounted foils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97359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FF60319-98DE-44A5-9C2B-CDC41DA20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856" y="1259310"/>
            <a:ext cx="4477162" cy="34805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DCE039-0CDA-49FB-8BF1-22BAE9119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7" y="1127964"/>
            <a:ext cx="4559088" cy="361188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60751" y="481633"/>
            <a:ext cx="274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H. </a:t>
            </a:r>
            <a:r>
              <a:rPr lang="en-US" dirty="0" err="1"/>
              <a:t>Liskien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., </a:t>
            </a:r>
            <a:r>
              <a:rPr lang="en-US" dirty="0" err="1"/>
              <a:t>Nucl</a:t>
            </a:r>
            <a:r>
              <a:rPr lang="en-US" dirty="0"/>
              <a:t> Data Tables, </a:t>
            </a:r>
            <a:r>
              <a:rPr lang="en-US" dirty="0" err="1"/>
              <a:t>vol</a:t>
            </a:r>
            <a:r>
              <a:rPr lang="en-US" dirty="0"/>
              <a:t> 11, 2973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767" y="4680658"/>
            <a:ext cx="2245807" cy="121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Neutron flux profile modeled in target and monitor foil, using MCNP6</a:t>
            </a:r>
          </a:p>
        </p:txBody>
      </p:sp>
      <p:pic>
        <p:nvPicPr>
          <p:cNvPr id="27" name="Picture 4" descr="D:\Documents\School Work\Isotope Data\Proposals\mcnp_vised.PNG">
            <a:extLst>
              <a:ext uri="{FF2B5EF4-FFF2-40B4-BE49-F238E27FC236}">
                <a16:creationId xmlns:a16="http://schemas.microsoft.com/office/drawing/2014/main" id="{096A6E04-26C2-4A99-80BB-6330705B0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3348" t="27659" r="3376" b="22677"/>
          <a:stretch/>
        </p:blipFill>
        <p:spPr bwMode="auto">
          <a:xfrm>
            <a:off x="707630" y="1918251"/>
            <a:ext cx="3189740" cy="1093305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>
          <a:xfrm flipH="1">
            <a:off x="711112" y="2347274"/>
            <a:ext cx="1475907" cy="87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2427402" y="2347274"/>
            <a:ext cx="1770972" cy="87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53D09-4CCB-4A48-8F25-D5F19FD9D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514" y="3476980"/>
            <a:ext cx="4344683" cy="3392424"/>
          </a:xfrm>
          <a:prstGeom prst="rect">
            <a:avLst/>
          </a:prstGeom>
        </p:spPr>
      </p:pic>
      <p:pic>
        <p:nvPicPr>
          <p:cNvPr id="17" name="Content Placeholder 16" descr="reac_frac.PNG"/>
          <p:cNvPicPr>
            <a:picLocks noGrp="1" noChangeAspect="1"/>
          </p:cNvPicPr>
          <p:nvPr>
            <p:ph idx="14"/>
          </p:nvPr>
        </p:nvPicPr>
        <p:blipFill>
          <a:blip r:embed="rId7"/>
          <a:stretch>
            <a:fillRect/>
          </a:stretch>
        </p:blipFill>
        <p:spPr>
          <a:xfrm>
            <a:off x="5936435" y="4685853"/>
            <a:ext cx="3306523" cy="1332996"/>
          </a:xfrm>
        </p:spPr>
      </p:pic>
      <p:sp>
        <p:nvSpPr>
          <p:cNvPr id="35" name="TextBox 34"/>
          <p:cNvSpPr txBox="1"/>
          <p:nvPr/>
        </p:nvSpPr>
        <p:spPr>
          <a:xfrm>
            <a:off x="6430616" y="5891242"/>
            <a:ext cx="2713383" cy="830997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Georgia" pitchFamily="18" charset="0"/>
              </a:rPr>
              <a:t>E</a:t>
            </a:r>
            <a:r>
              <a:rPr lang="en-US" sz="1200" baseline="-25000" dirty="0" err="1">
                <a:latin typeface="Georgia" pitchFamily="18" charset="0"/>
              </a:rPr>
              <a:t>max</a:t>
            </a:r>
            <a:r>
              <a:rPr lang="en-US" sz="1200" dirty="0">
                <a:latin typeface="Georgia" pitchFamily="18" charset="0"/>
              </a:rPr>
              <a:t> = Maximum energy neutron subtended by foil</a:t>
            </a:r>
          </a:p>
          <a:p>
            <a:r>
              <a:rPr lang="en-US" sz="1200" dirty="0">
                <a:latin typeface="Georgia" pitchFamily="18" charset="0"/>
              </a:rPr>
              <a:t>F(E’) = Fraction of Total Reactions induced up to energy E’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97795" y="616156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&lt;E&gt;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76801" y="6018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  <a:r>
              <a:rPr lang="el-GR" dirty="0"/>
              <a:t>σ</a:t>
            </a:r>
            <a:r>
              <a:rPr lang="en-US" baseline="-25000" dirty="0"/>
              <a:t>&lt;E&gt;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43DFB-4E3C-419C-8269-7526E9B4ACC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7F3D0F-5612-4087-AF6D-49E8575FC958}"/>
              </a:ext>
            </a:extLst>
          </p:cNvPr>
          <p:cNvSpPr txBox="1"/>
          <p:nvPr/>
        </p:nvSpPr>
        <p:spPr>
          <a:xfrm>
            <a:off x="3967911" y="614166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l-GR" dirty="0"/>
              <a:t>σ</a:t>
            </a:r>
            <a:r>
              <a:rPr lang="en-US" baseline="-25000" dirty="0"/>
              <a:t>&lt;E&gt;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8035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paper_tab.PNG"/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5846980" y="54902"/>
            <a:ext cx="3282971" cy="2147610"/>
          </a:xfr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Energy Spread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13044" y="1135262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64</a:t>
            </a:r>
            <a:r>
              <a:rPr lang="en-US" dirty="0">
                <a:latin typeface="Georgia" pitchFamily="18" charset="0"/>
              </a:rPr>
              <a:t>Zn(n,p)</a:t>
            </a:r>
            <a:r>
              <a:rPr lang="en-US" baseline="30000" dirty="0">
                <a:latin typeface="Georgia" pitchFamily="18" charset="0"/>
              </a:rPr>
              <a:t>64</a:t>
            </a:r>
            <a:r>
              <a:rPr lang="en-US" dirty="0">
                <a:latin typeface="Georgia" pitchFamily="18" charset="0"/>
              </a:rPr>
              <a:t>Cu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6981" y="2940098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Ti(n,p)</a:t>
            </a:r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Sc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51170" y="1504594"/>
            <a:ext cx="1257725" cy="137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51170" y="1794241"/>
            <a:ext cx="1257725" cy="137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328" y="2863497"/>
            <a:ext cx="4572000" cy="3698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-1" r="833"/>
          <a:stretch/>
        </p:blipFill>
        <p:spPr>
          <a:xfrm>
            <a:off x="106408" y="1433512"/>
            <a:ext cx="4572000" cy="37404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99381" y="2610786"/>
            <a:ext cx="169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Ti(n,p)</a:t>
            </a:r>
            <a:r>
              <a:rPr lang="en-US" baseline="30000" dirty="0">
                <a:latin typeface="Georgia" pitchFamily="18" charset="0"/>
              </a:rPr>
              <a:t>47</a:t>
            </a:r>
            <a:r>
              <a:rPr lang="en-US" dirty="0">
                <a:latin typeface="Georgia" pitchFamily="18" charset="0"/>
              </a:rPr>
              <a:t>Sc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5811AE-89A5-4EE7-8D27-E1CDEDA1562E}"/>
              </a:ext>
            </a:extLst>
          </p:cNvPr>
          <p:cNvSpPr/>
          <p:nvPr/>
        </p:nvSpPr>
        <p:spPr>
          <a:xfrm>
            <a:off x="106408" y="5156968"/>
            <a:ext cx="4418920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“Measurement of the </a:t>
            </a:r>
            <a:r>
              <a:rPr lang="en-US" sz="1400" i="1" baseline="30000" dirty="0">
                <a:latin typeface="Times New Roman" charset="0"/>
                <a:ea typeface="Times New Roman" charset="0"/>
                <a:cs typeface="Times New Roman" charset="0"/>
              </a:rPr>
              <a:t>64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Zn, </a:t>
            </a:r>
            <a:r>
              <a:rPr lang="en-US" sz="1400" i="1" baseline="30000" dirty="0">
                <a:latin typeface="Times New Roman" charset="0"/>
                <a:ea typeface="Times New Roman" charset="0"/>
                <a:cs typeface="Times New Roman" charset="0"/>
              </a:rPr>
              <a:t>47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Ti(n,p) cross sections using a DD neutron generator for medical isotope studies”, Nuclear Instruments and Methods in Physics Research B 410 (2017) 230–239</a:t>
            </a:r>
          </a:p>
        </p:txBody>
      </p:sp>
    </p:spTree>
    <p:extLst>
      <p:ext uri="{BB962C8B-B14F-4D97-AF65-F5344CB8AC3E}">
        <p14:creationId xmlns:p14="http://schemas.microsoft.com/office/powerpoint/2010/main" val="5497866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 txBox="1">
            <a:spLocks/>
          </p:cNvSpPr>
          <p:nvPr/>
        </p:nvSpPr>
        <p:spPr>
          <a:xfrm>
            <a:off x="296562" y="312434"/>
            <a:ext cx="853751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Neutron Utilization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5C3D30-74F9-45C7-86D0-9D8A3434414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B1F429-69A2-49C2-8D62-1828F19460D7}"/>
              </a:ext>
            </a:extLst>
          </p:cNvPr>
          <p:cNvSpPr txBox="1">
            <a:spLocks/>
          </p:cNvSpPr>
          <p:nvPr/>
        </p:nvSpPr>
        <p:spPr>
          <a:xfrm>
            <a:off x="314632" y="2266950"/>
            <a:ext cx="8614136" cy="3507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Theoretical saturation activities are currently estimated at</a:t>
            </a:r>
            <a:b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</a:b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1.5 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kBq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of </a:t>
            </a:r>
            <a:r>
              <a:rPr lang="en-US" sz="22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64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Cu, 0.11 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kBq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of </a:t>
            </a:r>
            <a:r>
              <a:rPr lang="en-US" sz="22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Sc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</a:rPr>
              <a:t>Characterizes the effectiveness of a neutron generator as an isotope generator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Measured production rates were 453.8 </a:t>
            </a:r>
            <a:r>
              <a:rPr lang="en-US" sz="2000" dirty="0" err="1">
                <a:solidFill>
                  <a:srgbClr val="2D637F"/>
                </a:solidFill>
                <a:latin typeface="Lucida Grande"/>
                <a:cs typeface="Lucida Grande"/>
              </a:rPr>
              <a:t>Bq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of 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64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Cu, 31.6 </a:t>
            </a:r>
            <a:r>
              <a:rPr lang="en-US" sz="2000" dirty="0" err="1">
                <a:solidFill>
                  <a:srgbClr val="2D637F"/>
                </a:solidFill>
                <a:latin typeface="Lucida Grande"/>
                <a:cs typeface="Lucida Grande"/>
              </a:rPr>
              <a:t>Bq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of 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Sc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b="1" dirty="0">
                <a:solidFill>
                  <a:srgbClr val="2D637F"/>
                </a:solidFill>
                <a:latin typeface="Lucida Grande"/>
                <a:cs typeface="Lucida Grande"/>
              </a:rPr>
              <a:t>Implies </a:t>
            </a:r>
            <a:r>
              <a:rPr lang="el-GR" sz="2000" b="1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η</a:t>
            </a:r>
            <a:r>
              <a:rPr lang="en-US" sz="2000" b="1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 </a:t>
            </a:r>
            <a:r>
              <a:rPr lang="el-GR" sz="2000" b="1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≈</a:t>
            </a:r>
            <a:r>
              <a:rPr lang="en-US" sz="2000" b="1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 </a:t>
            </a:r>
            <a:r>
              <a:rPr lang="en-US" sz="2000" b="1" dirty="0">
                <a:solidFill>
                  <a:srgbClr val="2D637F"/>
                </a:solidFill>
                <a:latin typeface="Lucida Grande"/>
                <a:cs typeface="Lucida Grande"/>
              </a:rPr>
              <a:t>3 x 10</a:t>
            </a:r>
            <a:r>
              <a:rPr lang="en-US" sz="2000" b="1" baseline="30000" dirty="0">
                <a:solidFill>
                  <a:srgbClr val="2D637F"/>
                </a:solidFill>
                <a:latin typeface="Lucida Grande"/>
                <a:cs typeface="Lucida Grande"/>
              </a:rPr>
              <a:t>-5</a:t>
            </a:r>
            <a:r>
              <a:rPr lang="en-US" sz="2000" b="1" dirty="0">
                <a:solidFill>
                  <a:srgbClr val="2D637F"/>
                </a:solidFill>
                <a:latin typeface="Lucida Grande"/>
                <a:cs typeface="Lucida Grande"/>
              </a:rPr>
              <a:t> (</a:t>
            </a:r>
            <a:r>
              <a:rPr lang="en-US" sz="2000" b="1" baseline="30000" dirty="0">
                <a:solidFill>
                  <a:srgbClr val="2D637F"/>
                </a:solidFill>
                <a:latin typeface="Lucida Grande"/>
                <a:cs typeface="Lucida Grande"/>
              </a:rPr>
              <a:t>64</a:t>
            </a:r>
            <a:r>
              <a:rPr lang="en-US" sz="2000" b="1" dirty="0">
                <a:solidFill>
                  <a:srgbClr val="2D637F"/>
                </a:solidFill>
                <a:latin typeface="Lucida Grande"/>
                <a:cs typeface="Lucida Grande"/>
              </a:rPr>
              <a:t>Cu), </a:t>
            </a:r>
            <a:r>
              <a:rPr lang="el-GR" sz="2000" b="1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η</a:t>
            </a:r>
            <a:r>
              <a:rPr lang="en-US" sz="2000" b="1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 </a:t>
            </a:r>
            <a:r>
              <a:rPr lang="el-GR" sz="2000" b="1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≈</a:t>
            </a:r>
            <a:r>
              <a:rPr lang="en-US" sz="2000" b="1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 </a:t>
            </a:r>
            <a:r>
              <a:rPr lang="en-US" sz="2000" b="1" dirty="0">
                <a:solidFill>
                  <a:srgbClr val="2D637F"/>
                </a:solidFill>
                <a:latin typeface="Lucida Grande"/>
                <a:cs typeface="Lucida Grande"/>
              </a:rPr>
              <a:t>1 x 10</a:t>
            </a:r>
            <a:r>
              <a:rPr lang="en-US" sz="2000" b="1" baseline="30000" dirty="0">
                <a:solidFill>
                  <a:srgbClr val="2D637F"/>
                </a:solidFill>
                <a:latin typeface="Lucida Grande"/>
                <a:cs typeface="Lucida Grande"/>
              </a:rPr>
              <a:t>-5</a:t>
            </a:r>
            <a:r>
              <a:rPr lang="en-US" sz="2000" b="1" dirty="0">
                <a:solidFill>
                  <a:srgbClr val="2D637F"/>
                </a:solidFill>
                <a:latin typeface="Lucida Grande"/>
                <a:cs typeface="Lucida Grande"/>
              </a:rPr>
              <a:t> (</a:t>
            </a:r>
            <a:r>
              <a:rPr lang="en-US" sz="2000" b="1" baseline="30000" dirty="0">
                <a:solidFill>
                  <a:srgbClr val="2D637F"/>
                </a:solidFill>
                <a:latin typeface="Lucida Grande"/>
                <a:cs typeface="Lucida Grande"/>
              </a:rPr>
              <a:t>47</a:t>
            </a:r>
            <a:r>
              <a:rPr lang="en-US" sz="2000" b="1" dirty="0">
                <a:solidFill>
                  <a:srgbClr val="2D637F"/>
                </a:solidFill>
                <a:latin typeface="Lucida Grande"/>
                <a:cs typeface="Lucida Grande"/>
              </a:rPr>
              <a:t>Sc)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9D92B-EE61-4AAE-8A9C-1E480F3F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75" y="1145644"/>
            <a:ext cx="5152091" cy="12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618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7251"/>
            <a:ext cx="7886700" cy="994172"/>
          </a:xfrm>
        </p:spPr>
        <p:txBody>
          <a:bodyPr>
            <a:noAutofit/>
          </a:bodyPr>
          <a:lstStyle/>
          <a:p>
            <a:r>
              <a:rPr lang="en-US" sz="4400" dirty="0"/>
              <a:t>Measurement of the </a:t>
            </a:r>
            <a:r>
              <a:rPr lang="en-US" sz="4400" baseline="30000" dirty="0"/>
              <a:t>98</a:t>
            </a:r>
            <a:r>
              <a:rPr lang="en-US" sz="4400" dirty="0"/>
              <a:t>Mo(</a:t>
            </a:r>
            <a:r>
              <a:rPr lang="en-US" sz="4400" dirty="0" err="1"/>
              <a:t>n,γ</a:t>
            </a:r>
            <a:r>
              <a:rPr lang="en-US" sz="4400" dirty="0"/>
              <a:t>) Cross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1" y="2226469"/>
            <a:ext cx="4587875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recent experiment at the HFNG was conducted by Eric Matthews to re-measure the (n,</a:t>
            </a:r>
            <a:r>
              <a:rPr lang="el-GR" dirty="0"/>
              <a:t>γ</a:t>
            </a:r>
            <a:r>
              <a:rPr lang="en-US" dirty="0"/>
              <a:t>) cross section of </a:t>
            </a:r>
            <a:r>
              <a:rPr lang="en-US" baseline="30000" dirty="0"/>
              <a:t>98</a:t>
            </a:r>
            <a:r>
              <a:rPr lang="en-US" dirty="0"/>
              <a:t>Mo. </a:t>
            </a:r>
          </a:p>
          <a:p>
            <a:r>
              <a:rPr lang="en-US" dirty="0"/>
              <a:t>Using a custom target holder, four energy locations were measured. </a:t>
            </a:r>
          </a:p>
          <a:p>
            <a:r>
              <a:rPr lang="en-US" dirty="0"/>
              <a:t>This cross section has not been measured since 1967 and re-measurement of this cross section in the 1-10 MeV was marked as a vital nuclear data need in the NDNCA nuclear data needs matrix, for thermal reactor </a:t>
            </a:r>
            <a:r>
              <a:rPr lang="en-US" baseline="30000" dirty="0"/>
              <a:t>99</a:t>
            </a:r>
            <a:r>
              <a:rPr lang="en-US" dirty="0"/>
              <a:t>Mo production.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7" t="-1811" r="28889" b="-1"/>
          <a:stretch/>
        </p:blipFill>
        <p:spPr>
          <a:xfrm rot="5400000">
            <a:off x="6439574" y="830912"/>
            <a:ext cx="1643301" cy="3365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3" y="3335313"/>
            <a:ext cx="3727450" cy="21920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10152" y="5527374"/>
            <a:ext cx="1618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/>
              <a:t>Stupegia</a:t>
            </a:r>
            <a:r>
              <a:rPr lang="en-US" sz="1350" dirty="0"/>
              <a:t> et al., 1967</a:t>
            </a:r>
          </a:p>
        </p:txBody>
      </p:sp>
    </p:spTree>
    <p:extLst>
      <p:ext uri="{BB962C8B-B14F-4D97-AF65-F5344CB8AC3E}">
        <p14:creationId xmlns:p14="http://schemas.microsoft.com/office/powerpoint/2010/main" val="105613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/>
              <a:t>Stacked-target Charged Particle Excitation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2600" y="2762865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Low Energy – LBNL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481941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75"/>
            <a:ext cx="7766050" cy="11503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Background &amp; History of Nuclear Medicine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2600" y="2762865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20393438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0280"/>
            <a:ext cx="8353425" cy="1143000"/>
          </a:xfrm>
        </p:spPr>
        <p:txBody>
          <a:bodyPr>
            <a:normAutofit/>
          </a:bodyPr>
          <a:lstStyle/>
          <a:p>
            <a:r>
              <a:rPr lang="en-US" sz="4200" dirty="0"/>
              <a:t>Why charged particle production?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2003280"/>
            <a:ext cx="8547100" cy="356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Cyclotron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Many hospitals have small K~15 medical cyclotrons for PET tracer production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Leverage existing infrastructure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Explore higher energies for regional research cyclotrons, basic science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Linac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Commonly used for high-energy production (LANL – IPF)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Useful for anchoring to complementary low-energy measurements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058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Documents\School Work\Isotope Data\Dec_Fe_Stack\figures\51mn_grav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2771" y="3214513"/>
            <a:ext cx="6445529" cy="1040184"/>
          </a:xfrm>
          <a:prstGeom prst="rect">
            <a:avLst/>
          </a:prstGeom>
          <a:noFill/>
        </p:spPr>
      </p:pic>
      <p:pic>
        <p:nvPicPr>
          <p:cNvPr id="1026" name="Picture 2" descr="D:\Documents\School Work\Isotope Data\Dec_Fe_Stack\figures\dot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7436" y="4323741"/>
            <a:ext cx="5186564" cy="163460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063783" y="5485450"/>
            <a:ext cx="914400" cy="427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4632" y="1649712"/>
            <a:ext cx="8614136" cy="3258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medical radionuclides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51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46 min, 97%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) – short-lived PET tracer for metabolic studies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52g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Mn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5.6 d, 29%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+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) – long-lived PET tracer for neuron tracking, immune studies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Manganese has well-established biochemistry and uptake via DOTA-based </a:t>
            </a:r>
            <a:r>
              <a:rPr lang="en-US" sz="2000" dirty="0" err="1">
                <a:solidFill>
                  <a:srgbClr val="2D637F"/>
                </a:solidFill>
                <a:latin typeface="Lucida Grande"/>
                <a:cs typeface="Lucida Grande"/>
              </a:rPr>
              <a:t>chelation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</a:t>
            </a: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506712"/>
            <a:ext cx="65701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51,52</a:t>
            </a: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Mn - Motivation</a:t>
            </a:r>
          </a:p>
        </p:txBody>
      </p:sp>
      <p:sp>
        <p:nvSpPr>
          <p:cNvPr id="13" name="Oval 12"/>
          <p:cNvSpPr/>
          <p:nvPr/>
        </p:nvSpPr>
        <p:spPr>
          <a:xfrm>
            <a:off x="4617117" y="5024282"/>
            <a:ext cx="353962" cy="35396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018205" y="5029197"/>
            <a:ext cx="353962" cy="353962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92537" y="5057208"/>
            <a:ext cx="71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03457" y="5063610"/>
            <a:ext cx="717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4633" y="4876797"/>
            <a:ext cx="3642804" cy="1065853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Almost no Fe(</a:t>
            </a:r>
            <a:r>
              <a:rPr lang="en-US" dirty="0" err="1">
                <a:solidFill>
                  <a:schemeClr val="tx1"/>
                </a:solidFill>
                <a:latin typeface="Lucida Grande"/>
                <a:cs typeface="Lucida Grande"/>
              </a:rPr>
              <a:t>p,x</a:t>
            </a:r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) XS measurements exist – can use these to probe spin physics in the A</a:t>
            </a:r>
            <a:r>
              <a:rPr lang="en-US" dirty="0">
                <a:solidFill>
                  <a:schemeClr val="tx1"/>
                </a:solidFill>
                <a:cs typeface="Lucida Grande"/>
              </a:rPr>
              <a:t>≈</a:t>
            </a:r>
            <a:r>
              <a:rPr lang="en-US" dirty="0">
                <a:solidFill>
                  <a:schemeClr val="tx1"/>
                </a:solidFill>
                <a:latin typeface="Lucida Grande"/>
                <a:cs typeface="Lucida Grande"/>
              </a:rPr>
              <a:t>50 region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29" t="-189" b="-1"/>
          <a:stretch/>
        </p:blipFill>
        <p:spPr>
          <a:xfrm>
            <a:off x="33338" y="1100457"/>
            <a:ext cx="9077325" cy="4797872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6488375" y="1498025"/>
            <a:ext cx="580103" cy="580103"/>
          </a:xfrm>
          <a:prstGeom prst="star5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5997511" y="2717571"/>
            <a:ext cx="858416" cy="242339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9678607">
            <a:off x="6795665" y="3357701"/>
            <a:ext cx="623022" cy="22726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5"/>
          <p:cNvSpPr/>
          <p:nvPr/>
        </p:nvSpPr>
        <p:spPr>
          <a:xfrm rot="13672894">
            <a:off x="6433136" y="3312854"/>
            <a:ext cx="373633" cy="20113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165152"/>
            <a:ext cx="65701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2312A-FDF9-44BB-AC81-FE878023280E}"/>
              </a:ext>
            </a:extLst>
          </p:cNvPr>
          <p:cNvSpPr txBox="1"/>
          <p:nvPr/>
        </p:nvSpPr>
        <p:spPr>
          <a:xfrm>
            <a:off x="7858125" y="405765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K-140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ocuments\School Work\Isotope Data\Dec_Fe_Stack\figures\Filling-in-Nuclear-Data-Gaps-Berkeley-Lab-08.jpg"/>
          <p:cNvPicPr>
            <a:picLocks noChangeAspect="1" noChangeArrowheads="1"/>
          </p:cNvPicPr>
          <p:nvPr/>
        </p:nvPicPr>
        <p:blipFill rotWithShape="1">
          <a:blip r:embed="rId3"/>
          <a:srcRect r="4027" b="31093"/>
          <a:stretch/>
        </p:blipFill>
        <p:spPr bwMode="auto">
          <a:xfrm>
            <a:off x="3726419" y="165152"/>
            <a:ext cx="5279923" cy="2530423"/>
          </a:xfrm>
          <a:prstGeom prst="rect">
            <a:avLst/>
          </a:prstGeom>
          <a:noFill/>
        </p:spPr>
      </p:pic>
      <p:pic>
        <p:nvPicPr>
          <p:cNvPr id="15" name="Picture 14" descr="IMG_0923.jpg"/>
          <p:cNvPicPr>
            <a:picLocks noChangeAspect="1"/>
          </p:cNvPicPr>
          <p:nvPr/>
        </p:nvPicPr>
        <p:blipFill rotWithShape="1">
          <a:blip r:embed="rId4"/>
          <a:srcRect l="6297" t="11642" b="12382"/>
          <a:stretch/>
        </p:blipFill>
        <p:spPr>
          <a:xfrm>
            <a:off x="336759" y="165153"/>
            <a:ext cx="3124758" cy="3378148"/>
          </a:xfrm>
          <a:prstGeom prst="rect">
            <a:avLst/>
          </a:prstGeom>
        </p:spPr>
      </p:pic>
      <p:pic>
        <p:nvPicPr>
          <p:cNvPr id="21" name="Picture 20" descr="IMG_0991.jpg"/>
          <p:cNvPicPr>
            <a:picLocks noChangeAspect="1"/>
          </p:cNvPicPr>
          <p:nvPr/>
        </p:nvPicPr>
        <p:blipFill>
          <a:blip r:embed="rId5"/>
          <a:srcRect b="7330"/>
          <a:stretch>
            <a:fillRect/>
          </a:stretch>
        </p:blipFill>
        <p:spPr>
          <a:xfrm>
            <a:off x="4468226" y="2797325"/>
            <a:ext cx="4538116" cy="315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32396" t="35938" r="27812" b="30156"/>
          <a:stretch/>
        </p:blipFill>
        <p:spPr>
          <a:xfrm>
            <a:off x="231984" y="3621293"/>
            <a:ext cx="4101892" cy="23301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63902" y="5672613"/>
            <a:ext cx="3901954" cy="1046005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40465" y="5739890"/>
            <a:ext cx="459473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Two overlapping stacks: </a:t>
            </a:r>
            <a:br>
              <a:rPr lang="en-US" dirty="0">
                <a:latin typeface="Lucida Grande"/>
                <a:cs typeface="Lucida Grande"/>
              </a:rPr>
            </a:br>
            <a:r>
              <a:rPr lang="en-US" dirty="0">
                <a:latin typeface="Lucida Grande"/>
                <a:cs typeface="Lucida Grande"/>
              </a:rPr>
              <a:t>E</a:t>
            </a:r>
            <a:r>
              <a:rPr lang="en-US" baseline="-25000" dirty="0">
                <a:latin typeface="Lucida Grande"/>
                <a:cs typeface="Lucida Grande"/>
              </a:rPr>
              <a:t>p</a:t>
            </a:r>
            <a:r>
              <a:rPr lang="en-US" dirty="0">
                <a:latin typeface="Lucida Grande"/>
                <a:cs typeface="Lucida Grande"/>
              </a:rPr>
              <a:t>= 55</a:t>
            </a: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21 MeV, 2511 MeV</a:t>
            </a:r>
          </a:p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  <a:sym typeface="Wingdings" panose="05000000000000000000" pitchFamily="2" charset="2"/>
              </a:rPr>
              <a:t>(120 nA@10 min, 100 nA@20 min) </a:t>
            </a:r>
            <a:endParaRPr lang="en-US" dirty="0">
              <a:latin typeface="Lucida Grande"/>
              <a:cs typeface="Lucida Grand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4950" y="2246828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45607" y="2246828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L. Bernstein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48475" y="181293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79132" y="181293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A. Springer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52500" y="5362575"/>
            <a:ext cx="74295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3663" y="5362575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2.5 cm</a:t>
            </a: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75" y="31802"/>
            <a:ext cx="4450384" cy="2521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1761"/>
          <a:stretch/>
        </p:blipFill>
        <p:spPr>
          <a:xfrm>
            <a:off x="4302863" y="2528885"/>
            <a:ext cx="4367096" cy="24328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2026" t="29688" r="10196" b="9920"/>
          <a:stretch/>
        </p:blipFill>
        <p:spPr>
          <a:xfrm>
            <a:off x="499206" y="1641620"/>
            <a:ext cx="3320626" cy="304615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314631" y="495860"/>
            <a:ext cx="3828743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25 </a:t>
            </a:r>
            <a:r>
              <a:rPr lang="el-GR" sz="2200" dirty="0">
                <a:solidFill>
                  <a:srgbClr val="2D637F"/>
                </a:solidFill>
                <a:latin typeface="Lucida Grande"/>
                <a:cs typeface="Lucida Grande"/>
              </a:rPr>
              <a:t>μ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m-thin </a:t>
            </a: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Fe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, </a:t>
            </a: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Cu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, </a:t>
            </a: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Ti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foils in 0.1” Al frames  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0" y="6010140"/>
            <a:ext cx="5753100" cy="938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Dosimetry: IAEA charged particle </a:t>
            </a:r>
            <a:b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</a:b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beam monitor reactions: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600" baseline="30000" dirty="0" err="1">
                <a:solidFill>
                  <a:schemeClr val="bg1"/>
                </a:solidFill>
                <a:latin typeface="Lucida Grande"/>
                <a:cs typeface="Lucida Grande"/>
              </a:rPr>
              <a:t>nat</a:t>
            </a:r>
            <a:r>
              <a:rPr lang="en-US" sz="1600" dirty="0" err="1">
                <a:solidFill>
                  <a:schemeClr val="bg1"/>
                </a:solidFill>
                <a:latin typeface="Lucida Grande"/>
                <a:cs typeface="Lucida Grande"/>
              </a:rPr>
              <a:t>Ti</a:t>
            </a: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Lucida Grande"/>
                <a:cs typeface="Lucida Grande"/>
              </a:rPr>
              <a:t>p,x</a:t>
            </a: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)</a:t>
            </a:r>
            <a:r>
              <a:rPr lang="en-US" sz="1600" baseline="30000" dirty="0">
                <a:solidFill>
                  <a:schemeClr val="bg1"/>
                </a:solidFill>
                <a:latin typeface="Lucida Grande"/>
                <a:cs typeface="Lucida Grande"/>
              </a:rPr>
              <a:t>48</a:t>
            </a: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V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1600" baseline="30000" dirty="0" err="1">
                <a:solidFill>
                  <a:schemeClr val="bg1"/>
                </a:solidFill>
                <a:latin typeface="Lucida Grande"/>
                <a:cs typeface="Lucida Grande"/>
              </a:rPr>
              <a:t>nat</a:t>
            </a:r>
            <a:r>
              <a:rPr lang="en-US" sz="1600" dirty="0" err="1">
                <a:solidFill>
                  <a:schemeClr val="bg1"/>
                </a:solidFill>
                <a:latin typeface="Lucida Grande"/>
                <a:cs typeface="Lucida Grande"/>
              </a:rPr>
              <a:t>Cu</a:t>
            </a: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Lucida Grande"/>
                <a:cs typeface="Lucida Grande"/>
              </a:rPr>
              <a:t>p,x</a:t>
            </a: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)</a:t>
            </a:r>
            <a:r>
              <a:rPr lang="en-US" sz="1600" baseline="30000" dirty="0">
                <a:solidFill>
                  <a:schemeClr val="bg1"/>
                </a:solidFill>
                <a:latin typeface="Lucida Grande"/>
                <a:cs typeface="Lucida Grande"/>
              </a:rPr>
              <a:t>62,63,65</a:t>
            </a:r>
            <a:r>
              <a:rPr lang="en-US" sz="1600" dirty="0">
                <a:solidFill>
                  <a:schemeClr val="bg1"/>
                </a:solidFill>
                <a:latin typeface="Lucida Grande"/>
                <a:cs typeface="Lucida Grande"/>
              </a:rPr>
              <a:t>Zn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-333375" y="5337703"/>
            <a:ext cx="5600700" cy="579970"/>
            <a:chOff x="-280504" y="5362680"/>
            <a:chExt cx="5372100" cy="579970"/>
          </a:xfrm>
        </p:grpSpPr>
        <p:sp>
          <p:nvSpPr>
            <p:cNvPr id="22" name="Rectangle 21"/>
            <p:cNvSpPr/>
            <p:nvPr/>
          </p:nvSpPr>
          <p:spPr>
            <a:xfrm>
              <a:off x="152400" y="5362680"/>
              <a:ext cx="4493364" cy="579970"/>
            </a:xfrm>
            <a:prstGeom prst="rect">
              <a:avLst/>
            </a:prstGeom>
            <a:solidFill>
              <a:srgbClr val="E09E19"/>
            </a:solidFill>
            <a:ln w="28575">
              <a:solidFill>
                <a:srgbClr val="B8811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spcBef>
                  <a:spcPct val="20000"/>
                </a:spcBef>
                <a:defRPr/>
              </a:pPr>
              <a:endParaRPr lang="en-US" dirty="0">
                <a:solidFill>
                  <a:schemeClr val="tx1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-280504" y="5455147"/>
              <a:ext cx="53721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ct val="20000"/>
                </a:spcBef>
                <a:defRPr/>
              </a:pPr>
              <a:r>
                <a:rPr lang="en-US" dirty="0">
                  <a:latin typeface="Lucida Grande"/>
                  <a:cs typeface="Lucida Grande"/>
                </a:rPr>
                <a:t>nds.iaea.org/medical/monitor_reactions.html </a:t>
              </a:r>
            </a:p>
          </p:txBody>
        </p:sp>
      </p:grp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1524000" y="3744130"/>
            <a:ext cx="120015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547538" y="3860939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2.5 cm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98A270-277E-4403-ADE0-5B278C32F7D9}"/>
              </a:ext>
            </a:extLst>
          </p:cNvPr>
          <p:cNvCxnSpPr/>
          <p:nvPr/>
        </p:nvCxnSpPr>
        <p:spPr>
          <a:xfrm>
            <a:off x="6679096" y="4542183"/>
            <a:ext cx="191825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2EC8A-9FC4-466F-87B2-79AEBC7A32CD}"/>
              </a:ext>
            </a:extLst>
          </p:cNvPr>
          <p:cNvCxnSpPr>
            <a:cxnSpLocks/>
          </p:cNvCxnSpPr>
          <p:nvPr/>
        </p:nvCxnSpPr>
        <p:spPr>
          <a:xfrm>
            <a:off x="4989443" y="4542183"/>
            <a:ext cx="168965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09262-7F57-401E-8EA5-165125B01202}"/>
              </a:ext>
            </a:extLst>
          </p:cNvPr>
          <p:cNvSpPr/>
          <p:nvPr/>
        </p:nvSpPr>
        <p:spPr>
          <a:xfrm>
            <a:off x="4603912" y="4742619"/>
            <a:ext cx="1882499" cy="33710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Energy Sensitivity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E5D402-BFD5-4537-B152-A5E0659D54F1}"/>
              </a:ext>
            </a:extLst>
          </p:cNvPr>
          <p:cNvSpPr/>
          <p:nvPr/>
        </p:nvSpPr>
        <p:spPr>
          <a:xfrm>
            <a:off x="6679096" y="3846795"/>
            <a:ext cx="1965697" cy="33710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Fluence Sensitivity</a:t>
            </a:r>
          </a:p>
        </p:txBody>
      </p:sp>
    </p:spTree>
    <p:extLst>
      <p:ext uri="{BB962C8B-B14F-4D97-AF65-F5344CB8AC3E}">
        <p14:creationId xmlns:p14="http://schemas.microsoft.com/office/powerpoint/2010/main" val="16581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401" t="19167" r="6805" b="15000"/>
          <a:stretch/>
        </p:blipFill>
        <p:spPr>
          <a:xfrm>
            <a:off x="3613009" y="81647"/>
            <a:ext cx="5423895" cy="3017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619" t="20000" r="6337" b="15000"/>
          <a:stretch/>
        </p:blipFill>
        <p:spPr>
          <a:xfrm>
            <a:off x="3573195" y="3268444"/>
            <a:ext cx="5570805" cy="3017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822" t="18542" r="6916" b="14792"/>
          <a:stretch/>
        </p:blipFill>
        <p:spPr>
          <a:xfrm>
            <a:off x="0" y="1695450"/>
            <a:ext cx="5384388" cy="30175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30557" y="430301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61214" y="430301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Fe(</a:t>
            </a:r>
            <a:r>
              <a:rPr lang="en-US" sz="1600" dirty="0" err="1">
                <a:latin typeface="Lucida Grande"/>
                <a:cs typeface="Lucida Grande"/>
              </a:rPr>
              <a:t>p,x</a:t>
            </a:r>
            <a:r>
              <a:rPr lang="en-US" sz="1600" dirty="0">
                <a:latin typeface="Lucida Grande"/>
                <a:cs typeface="Lucida Grande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20000" y="5907483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50657" y="5906490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 err="1">
                <a:latin typeface="Lucida Grande"/>
                <a:cs typeface="Lucida Grande"/>
              </a:rPr>
              <a:t>Ti</a:t>
            </a:r>
            <a:r>
              <a:rPr lang="en-US" sz="1600" dirty="0">
                <a:latin typeface="Lucida Grande"/>
                <a:cs typeface="Lucida Grande"/>
              </a:rPr>
              <a:t>(</a:t>
            </a:r>
            <a:r>
              <a:rPr lang="en-US" sz="1600" dirty="0" err="1">
                <a:latin typeface="Lucida Grande"/>
                <a:cs typeface="Lucida Grande"/>
              </a:rPr>
              <a:t>p,x</a:t>
            </a:r>
            <a:r>
              <a:rPr lang="en-US" sz="1600" dirty="0">
                <a:latin typeface="Lucida Grande"/>
                <a:cs typeface="Lucida Grande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2000" y="4405729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2657" y="4405729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Cu(</a:t>
            </a:r>
            <a:r>
              <a:rPr lang="en-US" sz="1600" dirty="0" err="1">
                <a:latin typeface="Lucida Grande"/>
                <a:cs typeface="Lucida Grande"/>
              </a:rPr>
              <a:t>p,x</a:t>
            </a:r>
            <a:r>
              <a:rPr lang="en-US" sz="1600" dirty="0">
                <a:latin typeface="Lucida Grande"/>
                <a:cs typeface="Lucida Grand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941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6154AF-1A76-4CCC-AFF3-665F55314C48}"/>
              </a:ext>
            </a:extLst>
          </p:cNvPr>
          <p:cNvSpPr txBox="1">
            <a:spLocks/>
          </p:cNvSpPr>
          <p:nvPr/>
        </p:nvSpPr>
        <p:spPr>
          <a:xfrm>
            <a:off x="457200" y="165152"/>
            <a:ext cx="65701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Data Analysis Issues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CBAB14-406C-4814-9759-F62C98BC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25" y="996696"/>
            <a:ext cx="6482951" cy="48646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47AEBF-5A24-4A59-A57A-6365CDBF0ADD}"/>
              </a:ext>
            </a:extLst>
          </p:cNvPr>
          <p:cNvSpPr/>
          <p:nvPr/>
        </p:nvSpPr>
        <p:spPr>
          <a:xfrm>
            <a:off x="4723986" y="4205081"/>
            <a:ext cx="4253948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Why is no activity seen in </a:t>
            </a:r>
            <a:br>
              <a:rPr lang="en-US" sz="2400" b="1" dirty="0">
                <a:solidFill>
                  <a:sysClr val="windowText" lastClr="000000"/>
                </a:solidFill>
              </a:rPr>
            </a:br>
            <a:r>
              <a:rPr lang="en-US" sz="2400" b="1" dirty="0">
                <a:solidFill>
                  <a:sysClr val="windowText" lastClr="000000"/>
                </a:solidFill>
              </a:rPr>
              <a:t>Ti20 / Cu20?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84B26D5D-93A3-4096-9D24-A700A71C6C85}"/>
              </a:ext>
            </a:extLst>
          </p:cNvPr>
          <p:cNvSpPr/>
          <p:nvPr/>
        </p:nvSpPr>
        <p:spPr>
          <a:xfrm>
            <a:off x="4276725" y="1933575"/>
            <a:ext cx="381000" cy="1032027"/>
          </a:xfrm>
          <a:prstGeom prst="trapezoid">
            <a:avLst>
              <a:gd name="adj" fmla="val 39597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1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74FB59-4FB8-4807-BA27-98B609D2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41" y="508882"/>
            <a:ext cx="8798029" cy="5066969"/>
          </a:xfrm>
          <a:prstGeom prst="rect">
            <a:avLst/>
          </a:prstGeom>
        </p:spPr>
      </p:pic>
      <p:pic>
        <p:nvPicPr>
          <p:cNvPr id="10242" name="Picture 2" descr="https://share.america.gov/wp-content/uploads/2014/11/canary_spot_art.jpg">
            <a:extLst>
              <a:ext uri="{FF2B5EF4-FFF2-40B4-BE49-F238E27FC236}">
                <a16:creationId xmlns:a16="http://schemas.microsoft.com/office/drawing/2014/main" id="{13AEA597-C3B5-4495-817C-4563F9300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4" t="2416" r="5161" b="14305"/>
          <a:stretch/>
        </p:blipFill>
        <p:spPr bwMode="auto">
          <a:xfrm>
            <a:off x="6383763" y="2576092"/>
            <a:ext cx="2068355" cy="23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856381D-83A3-4ABA-A7B0-82E57F50A589}"/>
              </a:ext>
            </a:extLst>
          </p:cNvPr>
          <p:cNvSpPr/>
          <p:nvPr/>
        </p:nvSpPr>
        <p:spPr>
          <a:xfrm>
            <a:off x="647700" y="2377113"/>
            <a:ext cx="4495800" cy="89611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Silicone Adhesive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8040A5-36AA-465A-814D-D9F30274C871}"/>
              </a:ext>
            </a:extLst>
          </p:cNvPr>
          <p:cNvSpPr/>
          <p:nvPr/>
        </p:nvSpPr>
        <p:spPr>
          <a:xfrm>
            <a:off x="647700" y="3819525"/>
            <a:ext cx="4495800" cy="89611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Silicone Adhesive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6154AF-1A76-4CCC-AFF3-665F55314C48}"/>
              </a:ext>
            </a:extLst>
          </p:cNvPr>
          <p:cNvSpPr txBox="1">
            <a:spLocks/>
          </p:cNvSpPr>
          <p:nvPr/>
        </p:nvSpPr>
        <p:spPr>
          <a:xfrm>
            <a:off x="457200" y="165152"/>
            <a:ext cx="7524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Corrected Energy Assignments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644448-762D-4D67-BE54-E4718724E119}"/>
              </a:ext>
            </a:extLst>
          </p:cNvPr>
          <p:cNvSpPr/>
          <p:nvPr/>
        </p:nvSpPr>
        <p:spPr>
          <a:xfrm>
            <a:off x="647700" y="3238500"/>
            <a:ext cx="4495800" cy="581025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85000">
                <a:schemeClr val="dk1">
                  <a:tint val="50000"/>
                  <a:shade val="100000"/>
                  <a:satMod val="350000"/>
                  <a:alpha val="61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Foil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1704DB-2B5F-483D-BE9E-8082C8EA7E2A}"/>
              </a:ext>
            </a:extLst>
          </p:cNvPr>
          <p:cNvSpPr/>
          <p:nvPr/>
        </p:nvSpPr>
        <p:spPr>
          <a:xfrm>
            <a:off x="647700" y="2657475"/>
            <a:ext cx="4495800" cy="5810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Kapton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27D84A-08E2-4F68-905A-D0C5A9AFD159}"/>
              </a:ext>
            </a:extLst>
          </p:cNvPr>
          <p:cNvSpPr/>
          <p:nvPr/>
        </p:nvSpPr>
        <p:spPr>
          <a:xfrm>
            <a:off x="647700" y="3819525"/>
            <a:ext cx="4495800" cy="5810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Kapton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0ECCA1-E3D5-40FC-98D1-1961375ED5E4}"/>
              </a:ext>
            </a:extLst>
          </p:cNvPr>
          <p:cNvCxnSpPr>
            <a:cxnSpLocks/>
          </p:cNvCxnSpPr>
          <p:nvPr/>
        </p:nvCxnSpPr>
        <p:spPr>
          <a:xfrm>
            <a:off x="5667375" y="2657475"/>
            <a:ext cx="0" cy="581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C19997F-CFCC-4446-A932-E9FBCC58F6A8}"/>
              </a:ext>
            </a:extLst>
          </p:cNvPr>
          <p:cNvSpPr/>
          <p:nvPr/>
        </p:nvSpPr>
        <p:spPr>
          <a:xfrm>
            <a:off x="5727746" y="2763321"/>
            <a:ext cx="349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@1.42 g/cm</a:t>
            </a:r>
            <a:r>
              <a:rPr lang="en-US" baseline="30000" dirty="0"/>
              <a:t>3</a:t>
            </a:r>
            <a:r>
              <a:rPr lang="en-US" dirty="0"/>
              <a:t> = 3.55 mg/cm</a:t>
            </a:r>
            <a:r>
              <a:rPr lang="en-US" baseline="300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8AF554-0DA1-4379-B669-28713BC4DE44}"/>
              </a:ext>
            </a:extLst>
          </p:cNvPr>
          <p:cNvCxnSpPr>
            <a:cxnSpLocks/>
          </p:cNvCxnSpPr>
          <p:nvPr/>
        </p:nvCxnSpPr>
        <p:spPr>
          <a:xfrm>
            <a:off x="5670596" y="3261241"/>
            <a:ext cx="0" cy="581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69F14E-AC76-4DAE-960D-B300D616DBDC}"/>
              </a:ext>
            </a:extLst>
          </p:cNvPr>
          <p:cNvSpPr/>
          <p:nvPr/>
        </p:nvSpPr>
        <p:spPr>
          <a:xfrm>
            <a:off x="5730967" y="3367087"/>
            <a:ext cx="2501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= 11 - 23 mg/cm</a:t>
            </a:r>
            <a:r>
              <a:rPr lang="en-US" baseline="30000" dirty="0"/>
              <a:t>2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33185-B896-4D4F-B4E1-55A0AFDF46AF}"/>
              </a:ext>
            </a:extLst>
          </p:cNvPr>
          <p:cNvCxnSpPr>
            <a:cxnSpLocks/>
          </p:cNvCxnSpPr>
          <p:nvPr/>
        </p:nvCxnSpPr>
        <p:spPr>
          <a:xfrm>
            <a:off x="5670596" y="3839349"/>
            <a:ext cx="0" cy="876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9DE5479-865B-4E6B-B27B-BCBD51EEB608}"/>
              </a:ext>
            </a:extLst>
          </p:cNvPr>
          <p:cNvSpPr/>
          <p:nvPr/>
        </p:nvSpPr>
        <p:spPr>
          <a:xfrm>
            <a:off x="5727746" y="4107418"/>
            <a:ext cx="349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38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@1.18 g/cm</a:t>
            </a:r>
            <a:r>
              <a:rPr lang="en-US" baseline="30000" dirty="0"/>
              <a:t>3</a:t>
            </a:r>
            <a:r>
              <a:rPr lang="en-US" dirty="0"/>
              <a:t> = 4.48 mg/cm</a:t>
            </a:r>
            <a:r>
              <a:rPr lang="en-US" baseline="30000" dirty="0"/>
              <a:t>2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11B86D-AA38-4C64-9872-2BCBE4A62106}"/>
              </a:ext>
            </a:extLst>
          </p:cNvPr>
          <p:cNvCxnSpPr>
            <a:cxnSpLocks/>
          </p:cNvCxnSpPr>
          <p:nvPr/>
        </p:nvCxnSpPr>
        <p:spPr>
          <a:xfrm>
            <a:off x="5667375" y="3816906"/>
            <a:ext cx="0" cy="581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36E5F9C-0C21-4661-9863-8DE973220C29}"/>
              </a:ext>
            </a:extLst>
          </p:cNvPr>
          <p:cNvSpPr/>
          <p:nvPr/>
        </p:nvSpPr>
        <p:spPr>
          <a:xfrm>
            <a:off x="5727746" y="3922752"/>
            <a:ext cx="349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@1.42 g/cm</a:t>
            </a:r>
            <a:r>
              <a:rPr lang="en-US" baseline="30000" dirty="0"/>
              <a:t>3</a:t>
            </a:r>
            <a:r>
              <a:rPr lang="en-US" dirty="0"/>
              <a:t> = 3.55 mg/cm</a:t>
            </a:r>
            <a:r>
              <a:rPr lang="en-US" baseline="30000" dirty="0"/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1D058-CD84-42BB-B802-C5DC58B979B8}"/>
              </a:ext>
            </a:extLst>
          </p:cNvPr>
          <p:cNvCxnSpPr>
            <a:cxnSpLocks/>
          </p:cNvCxnSpPr>
          <p:nvPr/>
        </p:nvCxnSpPr>
        <p:spPr>
          <a:xfrm>
            <a:off x="5670596" y="2379881"/>
            <a:ext cx="0" cy="876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7DE8608-8343-4008-B7D0-38B2E3177872}"/>
              </a:ext>
            </a:extLst>
          </p:cNvPr>
          <p:cNvSpPr/>
          <p:nvPr/>
        </p:nvSpPr>
        <p:spPr>
          <a:xfrm>
            <a:off x="5727746" y="2647950"/>
            <a:ext cx="349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38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@1.18 g/cm</a:t>
            </a:r>
            <a:r>
              <a:rPr lang="en-US" baseline="30000" dirty="0"/>
              <a:t>3</a:t>
            </a:r>
            <a:r>
              <a:rPr lang="en-US" dirty="0"/>
              <a:t> = 4.48 mg/cm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3.33333E-6 -0.129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9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3.33333E-6 -0.129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3.33333E-6 -0.1291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98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9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9" grpId="0" animBg="1"/>
      <p:bldP spid="10" grpId="0" animBg="1"/>
      <p:bldP spid="6" grpId="0"/>
      <p:bldP spid="17" grpId="0"/>
      <p:bldP spid="23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4B8D070E-A42A-4947-B257-B685AEB53EE2}"/>
              </a:ext>
            </a:extLst>
          </p:cNvPr>
          <p:cNvSpPr txBox="1">
            <a:spLocks/>
          </p:cNvSpPr>
          <p:nvPr/>
        </p:nvSpPr>
        <p:spPr>
          <a:xfrm>
            <a:off x="457200" y="165152"/>
            <a:ext cx="7524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Corrected Energy Assignments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7E15E-1F49-4A5B-9B05-1A69EA01B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10" y="1070526"/>
            <a:ext cx="7108501" cy="5334001"/>
          </a:xfrm>
          <a:prstGeom prst="rect">
            <a:avLst/>
          </a:prstGeom>
        </p:spPr>
      </p:pic>
      <p:pic>
        <p:nvPicPr>
          <p:cNvPr id="11266" name="Picture 2" descr="http://scriptshadow.net/wp-content/uploads/2014/02/canary-in-the-coal-mine.jpgw595.jpeg?w=240">
            <a:extLst>
              <a:ext uri="{FF2B5EF4-FFF2-40B4-BE49-F238E27FC236}">
                <a16:creationId xmlns:a16="http://schemas.microsoft.com/office/drawing/2014/main" id="{291FFD3B-6C28-429F-B45B-DD114D39B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t="3232" r="38250" b="7018"/>
          <a:stretch/>
        </p:blipFill>
        <p:spPr bwMode="auto">
          <a:xfrm>
            <a:off x="70403" y="4273827"/>
            <a:ext cx="1883168" cy="25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2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E9FF6-3F31-48A5-84B9-EC6E3EA2A3EE}"/>
              </a:ext>
            </a:extLst>
          </p:cNvPr>
          <p:cNvSpPr/>
          <p:nvPr/>
        </p:nvSpPr>
        <p:spPr>
          <a:xfrm>
            <a:off x="4214191" y="6032768"/>
            <a:ext cx="50833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[1]	C. Whipple and S. Larson, </a:t>
            </a:r>
            <a:r>
              <a:rPr lang="en-US" sz="1000" i="1" dirty="0">
                <a:solidFill>
                  <a:schemeClr val="bg1"/>
                </a:solidFill>
              </a:rPr>
              <a:t>Medical Isotope Production Without Highly Enriched Uranium</a:t>
            </a:r>
            <a:r>
              <a:rPr lang="en-US" sz="1000" dirty="0">
                <a:solidFill>
                  <a:schemeClr val="bg1"/>
                </a:solidFill>
              </a:rPr>
              <a:t>, 2009.</a:t>
            </a:r>
          </a:p>
          <a:p>
            <a:r>
              <a:rPr lang="en-US" sz="1000" dirty="0">
                <a:solidFill>
                  <a:schemeClr val="bg1"/>
                </a:solidFill>
              </a:rPr>
              <a:t>[2]	United States Government Accountability Office and U.S. General Accounting Office, </a:t>
            </a:r>
            <a:r>
              <a:rPr lang="en-US" sz="1000" i="1" dirty="0">
                <a:solidFill>
                  <a:schemeClr val="bg1"/>
                </a:solidFill>
              </a:rPr>
              <a:t>Report GAO-08-452</a:t>
            </a:r>
            <a:r>
              <a:rPr lang="en-US" sz="1000" dirty="0">
                <a:solidFill>
                  <a:schemeClr val="bg1"/>
                </a:solidFill>
              </a:rPr>
              <a:t>,2008.</a:t>
            </a:r>
          </a:p>
          <a:p>
            <a:r>
              <a:rPr lang="en-US" sz="1000" dirty="0">
                <a:solidFill>
                  <a:schemeClr val="bg1"/>
                </a:solidFill>
              </a:rPr>
              <a:t>[3]	A. N. Khalid, </a:t>
            </a:r>
            <a:r>
              <a:rPr lang="en-US" sz="1000" i="1" dirty="0">
                <a:solidFill>
                  <a:schemeClr val="bg1"/>
                </a:solidFill>
              </a:rPr>
              <a:t>et al</a:t>
            </a:r>
            <a:r>
              <a:rPr lang="en-US" sz="1000" dirty="0">
                <a:solidFill>
                  <a:schemeClr val="bg1"/>
                </a:solidFill>
              </a:rPr>
              <a:t>, “</a:t>
            </a:r>
            <a:r>
              <a:rPr lang="en-US" sz="1000" i="1" dirty="0">
                <a:solidFill>
                  <a:schemeClr val="bg1"/>
                </a:solidFill>
              </a:rPr>
              <a:t>Arch. </a:t>
            </a:r>
            <a:r>
              <a:rPr lang="en-US" sz="1000" i="1" dirty="0" err="1">
                <a:solidFill>
                  <a:schemeClr val="bg1"/>
                </a:solidFill>
              </a:rPr>
              <a:t>Otolaryngol</a:t>
            </a:r>
            <a:r>
              <a:rPr lang="en-US" sz="1000" i="1" dirty="0">
                <a:solidFill>
                  <a:schemeClr val="bg1"/>
                </a:solidFill>
              </a:rPr>
              <a:t>. Neck Surg.</a:t>
            </a:r>
            <a:r>
              <a:rPr lang="en-US" sz="1000" dirty="0">
                <a:solidFill>
                  <a:schemeClr val="bg1"/>
                </a:solidFill>
              </a:rPr>
              <a:t>, vol. 132, no. 3, pp. 244–250, 2006.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9DD1F7-0ECA-48D6-88FC-9D6DFC48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5444"/>
            <a:ext cx="7766050" cy="1150353"/>
          </a:xfrm>
        </p:spPr>
        <p:txBody>
          <a:bodyPr/>
          <a:lstStyle/>
          <a:p>
            <a:pPr lvl="0">
              <a:defRPr/>
            </a:pPr>
            <a:r>
              <a:rPr lang="en-US" dirty="0"/>
              <a:t>Nuclear Medicine in the U.S.</a:t>
            </a:r>
          </a:p>
        </p:txBody>
      </p:sp>
      <p:pic>
        <p:nvPicPr>
          <p:cNvPr id="7" name="Picture 2" descr="File:Nl mpi2.jpg">
            <a:extLst>
              <a:ext uri="{FF2B5EF4-FFF2-40B4-BE49-F238E27FC236}">
                <a16:creationId xmlns:a16="http://schemas.microsoft.com/office/drawing/2014/main" id="{02C12C32-1504-4551-93B8-AFA3E7BCF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426" y="1083452"/>
            <a:ext cx="2238433" cy="220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1BAC9-6A49-4455-8221-FC565F49F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096" y="3529464"/>
            <a:ext cx="3607904" cy="248358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7141" y="1353559"/>
            <a:ext cx="8446168" cy="411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Nearly 17M procedures performed annually in the US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Major isotopes in modern clinical nuclear medicine: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99m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Tc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Diagnostic isotope for cardiac, renal, lung function, tumor imaging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Produced as fission product in thermal reactors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Costs per 10-mCi dose ranges $20-40</a:t>
            </a:r>
            <a:r>
              <a:rPr lang="en-US" sz="14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</a:t>
            </a: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 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18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F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PET isotope used for metabolic tumor &amp; metastasis imaging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Produced by K~15 medical cyclotrons via </a:t>
            </a:r>
            <a:r>
              <a:rPr lang="en-US" sz="14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18</a:t>
            </a: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O(</a:t>
            </a:r>
            <a:r>
              <a:rPr lang="en-US" sz="1400" dirty="0" err="1">
                <a:solidFill>
                  <a:srgbClr val="2D637F"/>
                </a:solidFill>
                <a:latin typeface="Lucida Grande"/>
                <a:cs typeface="Lucida Grande"/>
              </a:rPr>
              <a:t>p,n</a:t>
            </a: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)</a:t>
            </a:r>
            <a:r>
              <a:rPr lang="en-US" sz="14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18</a:t>
            </a: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F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Costs per 5-mCi dose ranges $400-800</a:t>
            </a:r>
            <a:r>
              <a:rPr lang="en-US" sz="14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2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16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131</a:t>
            </a:r>
            <a:r>
              <a:rPr lang="en-US" sz="1600" dirty="0">
                <a:solidFill>
                  <a:srgbClr val="2D637F"/>
                </a:solidFill>
                <a:latin typeface="Lucida Grande"/>
                <a:cs typeface="Lucida Grande"/>
              </a:rPr>
              <a:t>I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l-GR" sz="14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-therapy isotope used for treatment of cancers, </a:t>
            </a:r>
            <a:b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</a:b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including thyroid and neuroendocrine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Produced as fission product in thermal reactors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1400" dirty="0">
                <a:solidFill>
                  <a:srgbClr val="2D637F"/>
                </a:solidFill>
                <a:latin typeface="Lucida Grande"/>
                <a:cs typeface="Lucida Grande"/>
              </a:rPr>
              <a:t>Costs per 200-mCi dose approximately $200</a:t>
            </a:r>
            <a:r>
              <a:rPr lang="en-US" sz="14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1443170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7DB88-7F12-4B72-8945-D64B2EEE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09" y="104775"/>
            <a:ext cx="6029816" cy="58864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FEC74A-BEDC-463E-B22D-B306E6D064DD}"/>
              </a:ext>
            </a:extLst>
          </p:cNvPr>
          <p:cNvSpPr/>
          <p:nvPr/>
        </p:nvSpPr>
        <p:spPr>
          <a:xfrm>
            <a:off x="4467225" y="599911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S. A. Graves, P. A. Ellison, T. E. Barnhart, H. F. </a:t>
            </a:r>
            <a:r>
              <a:rPr lang="en-US" sz="1400" dirty="0" err="1">
                <a:solidFill>
                  <a:schemeClr val="bg1"/>
                </a:solidFill>
              </a:rPr>
              <a:t>Valdovinos</a:t>
            </a:r>
            <a:r>
              <a:rPr lang="en-US" sz="1400" dirty="0">
                <a:solidFill>
                  <a:schemeClr val="bg1"/>
                </a:solidFill>
              </a:rPr>
              <a:t>, E. R. Birnbaum, F. M. </a:t>
            </a:r>
            <a:r>
              <a:rPr lang="en-US" sz="1400" dirty="0" err="1">
                <a:solidFill>
                  <a:schemeClr val="bg1"/>
                </a:solidFill>
              </a:rPr>
              <a:t>Nortier</a:t>
            </a:r>
            <a:r>
              <a:rPr lang="en-US" sz="1400" dirty="0">
                <a:solidFill>
                  <a:schemeClr val="bg1"/>
                </a:solidFill>
              </a:rPr>
              <a:t>, R. J. </a:t>
            </a:r>
            <a:r>
              <a:rPr lang="en-US" sz="1400" dirty="0" err="1">
                <a:solidFill>
                  <a:schemeClr val="bg1"/>
                </a:solidFill>
              </a:rPr>
              <a:t>Nickles</a:t>
            </a:r>
            <a:r>
              <a:rPr lang="en-US" sz="1400" dirty="0">
                <a:solidFill>
                  <a:schemeClr val="bg1"/>
                </a:solidFill>
              </a:rPr>
              <a:t>, and J. W. Engle, </a:t>
            </a:r>
            <a:r>
              <a:rPr lang="en-US" sz="1400" i="1" dirty="0" err="1">
                <a:solidFill>
                  <a:schemeClr val="bg1"/>
                </a:solidFill>
              </a:rPr>
              <a:t>Nucl</a:t>
            </a:r>
            <a:r>
              <a:rPr lang="en-US" sz="1400" i="1" dirty="0">
                <a:solidFill>
                  <a:schemeClr val="bg1"/>
                </a:solidFill>
              </a:rPr>
              <a:t>. Instruments Methods Phys. Res. Sect. B Beam Interact. with Mater. Atoms</a:t>
            </a:r>
            <a:r>
              <a:rPr lang="en-US" sz="1400" dirty="0">
                <a:solidFill>
                  <a:schemeClr val="bg1"/>
                </a:solidFill>
              </a:rPr>
              <a:t>, vol. 386, pp. 44–53, Nov. 2016.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B4FD79-FB62-4260-A345-CDE829255E8C}"/>
              </a:ext>
            </a:extLst>
          </p:cNvPr>
          <p:cNvSpPr/>
          <p:nvPr/>
        </p:nvSpPr>
        <p:spPr>
          <a:xfrm>
            <a:off x="6483212" y="2972628"/>
            <a:ext cx="2412310" cy="111235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LANL sees the same issue…</a:t>
            </a:r>
          </a:p>
        </p:txBody>
      </p:sp>
    </p:spTree>
    <p:extLst>
      <p:ext uri="{BB962C8B-B14F-4D97-AF65-F5344CB8AC3E}">
        <p14:creationId xmlns:p14="http://schemas.microsoft.com/office/powerpoint/2010/main" val="89122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9B7BCC-9337-42DE-919B-501BD0DCFB4B}"/>
              </a:ext>
            </a:extLst>
          </p:cNvPr>
          <p:cNvSpPr txBox="1">
            <a:spLocks/>
          </p:cNvSpPr>
          <p:nvPr/>
        </p:nvSpPr>
        <p:spPr>
          <a:xfrm>
            <a:off x="457200" y="165152"/>
            <a:ext cx="7524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Corrected Energy Assignments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18AC35-5245-46E1-B2CF-4CCDE5AF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1117784"/>
            <a:ext cx="6429375" cy="3977296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2305C79-E696-4FEB-8FE7-902132101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624161"/>
              </p:ext>
            </p:extLst>
          </p:nvPr>
        </p:nvGraphicFramePr>
        <p:xfrm>
          <a:off x="87111" y="2660430"/>
          <a:ext cx="2465590" cy="816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9" name="Equation" r:id="rId4" imgW="1841400" imgH="609480" progId="Equation.DSMT4">
                  <p:embed/>
                </p:oleObj>
              </mc:Choice>
              <mc:Fallback>
                <p:oleObj name="Equation" r:id="rId4" imgW="1841400" imgH="6094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2305C79-E696-4FEB-8FE7-902132101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111" y="2660430"/>
                        <a:ext cx="2465590" cy="816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BB9DB76-E0F0-4FAD-AD7B-4DF2DC233D5D}"/>
              </a:ext>
            </a:extLst>
          </p:cNvPr>
          <p:cNvSpPr/>
          <p:nvPr/>
        </p:nvSpPr>
        <p:spPr>
          <a:xfrm>
            <a:off x="425727" y="4960090"/>
            <a:ext cx="4253948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Goal: Minimize standard deviation of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6C204D6-6A12-4B18-9C77-1C0AB96909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163841"/>
              </p:ext>
            </p:extLst>
          </p:nvPr>
        </p:nvGraphicFramePr>
        <p:xfrm>
          <a:off x="3360738" y="5432198"/>
          <a:ext cx="3556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" name="Equation" r:id="rId6" imgW="152280" imgH="164880" progId="Equation.DSMT4">
                  <p:embed/>
                </p:oleObj>
              </mc:Choice>
              <mc:Fallback>
                <p:oleObj name="Equation" r:id="rId6" imgW="152280" imgH="1648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2305C79-E696-4FEB-8FE7-902132101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0738" y="5432198"/>
                        <a:ext cx="355600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88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19" y="1"/>
            <a:ext cx="6586363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0098985">
            <a:off x="1575721" y="1878221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F3421-4401-4C93-BD5B-2AC038DA70D0}"/>
              </a:ext>
            </a:extLst>
          </p:cNvPr>
          <p:cNvSpPr txBox="1"/>
          <p:nvPr/>
        </p:nvSpPr>
        <p:spPr>
          <a:xfrm>
            <a:off x="5817861" y="4205317"/>
            <a:ext cx="3164214" cy="307777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eorgia" pitchFamily="18" charset="0"/>
              </a:rPr>
              <a:t>Using current from charge integrator</a:t>
            </a:r>
          </a:p>
        </p:txBody>
      </p:sp>
    </p:spTree>
    <p:extLst>
      <p:ext uri="{BB962C8B-B14F-4D97-AF65-F5344CB8AC3E}">
        <p14:creationId xmlns:p14="http://schemas.microsoft.com/office/powerpoint/2010/main" val="126034156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C793-10CE-4C9F-928F-A02EF26B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C1BED-51DC-443F-99F2-E8E7212D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4B3D9-1459-44AB-9692-282B5F69DCA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62EB11-F55A-43CA-919A-76D59A2B336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4C638-EF34-4CD8-A0CC-7D55DD23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96" y="28079"/>
            <a:ext cx="6619461" cy="6781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0D6D6-AACD-4D3A-9C08-C6361E9E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71" y="1328117"/>
            <a:ext cx="3829050" cy="53149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409EA9-EC1A-4276-AD87-9D57BC2D2BCD}"/>
              </a:ext>
            </a:extLst>
          </p:cNvPr>
          <p:cNvSpPr/>
          <p:nvPr/>
        </p:nvSpPr>
        <p:spPr>
          <a:xfrm>
            <a:off x="594761" y="1720809"/>
            <a:ext cx="542925" cy="506064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0E1765-C343-463D-9701-C385C82802EF}"/>
              </a:ext>
            </a:extLst>
          </p:cNvPr>
          <p:cNvSpPr/>
          <p:nvPr/>
        </p:nvSpPr>
        <p:spPr>
          <a:xfrm>
            <a:off x="594761" y="5967215"/>
            <a:ext cx="542925" cy="506064"/>
          </a:xfrm>
          <a:prstGeom prst="round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1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8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00" y="125680"/>
            <a:ext cx="7311601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20098985">
            <a:off x="1436572" y="840368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689468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9" y="121611"/>
            <a:ext cx="7311602" cy="5486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11919" y="5540872"/>
            <a:ext cx="6516971" cy="84762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33525" y="5633339"/>
            <a:ext cx="779145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Results consistent with R</a:t>
            </a:r>
            <a:r>
              <a:rPr lang="en-US" dirty="0">
                <a:latin typeface="Calibri" panose="020F0502020204030204" pitchFamily="34" charset="0"/>
                <a:cs typeface="Lucida Grande"/>
              </a:rPr>
              <a:t>≈</a:t>
            </a:r>
            <a:r>
              <a:rPr lang="en-US" dirty="0">
                <a:latin typeface="Lucida Grande"/>
                <a:cs typeface="Lucida Grande"/>
              </a:rPr>
              <a:t>1 at high energy.</a:t>
            </a:r>
          </a:p>
          <a:p>
            <a:pPr lvl="1"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At low energy, results are ambiguous due to energy straggling.</a:t>
            </a:r>
          </a:p>
        </p:txBody>
      </p:sp>
      <p:sp>
        <p:nvSpPr>
          <p:cNvPr id="8" name="Rectangle 7"/>
          <p:cNvSpPr/>
          <p:nvPr/>
        </p:nvSpPr>
        <p:spPr>
          <a:xfrm rot="20098985">
            <a:off x="1436572" y="840368"/>
            <a:ext cx="352343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Preliminary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09484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28380A-D7A5-4678-8F80-53D635577950}"/>
              </a:ext>
            </a:extLst>
          </p:cNvPr>
          <p:cNvSpPr txBox="1">
            <a:spLocks/>
          </p:cNvSpPr>
          <p:nvPr/>
        </p:nvSpPr>
        <p:spPr>
          <a:xfrm>
            <a:off x="457200" y="165152"/>
            <a:ext cx="7524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Spin Distribution Application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FC16E4-470F-45A7-8E7E-6551E5481B3E}"/>
              </a:ext>
            </a:extLst>
          </p:cNvPr>
          <p:cNvSpPr txBox="1">
            <a:spLocks/>
          </p:cNvSpPr>
          <p:nvPr/>
        </p:nvSpPr>
        <p:spPr>
          <a:xfrm>
            <a:off x="314632" y="1649712"/>
            <a:ext cx="8614136" cy="3874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Through its impact on nuclear level densities, the spin cut-off parameter has a strong impact on the favoring of higher-spin isomers in charged particle-induced reactions – a “tuning parameter” for isomer-to-ground state branching ratio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Reaction physics codes can be used to model (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σ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m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/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σ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g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) when experimental data is unavailable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Case study: 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177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Lu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177g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Lu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 6.7 d) – emerging </a:t>
            </a:r>
            <a:r>
              <a:rPr lang="el-GR" sz="2000" dirty="0">
                <a:solidFill>
                  <a:srgbClr val="2D637F"/>
                </a:solidFill>
                <a:latin typeface="Lucida Grande"/>
                <a:cs typeface="Lucida Grande"/>
              </a:rPr>
              <a:t>β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-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therapy agent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177m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Lu (t</a:t>
            </a:r>
            <a:r>
              <a:rPr lang="en-US" sz="20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1/2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 =  160 d) – contributes extra dose to patient, without therapeutic or diagnostic benefit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Improved spin distribution measurements can improve modeling to guide production studies</a:t>
            </a:r>
          </a:p>
        </p:txBody>
      </p:sp>
    </p:spTree>
    <p:extLst>
      <p:ext uri="{BB962C8B-B14F-4D97-AF65-F5344CB8AC3E}">
        <p14:creationId xmlns:p14="http://schemas.microsoft.com/office/powerpoint/2010/main" val="393046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/>
              <a:t>Stacked-target Charged Particle Excitation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2600" y="2762865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___________________________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3000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Moderate Energy – LANL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09E19"/>
              </a:solidFill>
              <a:effectLst/>
              <a:uLnTx/>
              <a:uFillTx/>
              <a:latin typeface="Georgia"/>
              <a:ea typeface="+mj-e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7408040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10049" y="1016051"/>
            <a:ext cx="8614136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baseline="30000" dirty="0" err="1">
                <a:solidFill>
                  <a:srgbClr val="2D637F"/>
                </a:solidFill>
                <a:latin typeface="Lucida Grande"/>
                <a:cs typeface="Lucida Grande"/>
              </a:rPr>
              <a:t>nat</a:t>
            </a: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Nb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(p,4n)</a:t>
            </a:r>
            <a:r>
              <a:rPr lang="en-US" sz="22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90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Mo is a high-priority objective as a new proton beam dosimetry standard for E</a:t>
            </a:r>
            <a:r>
              <a:rPr lang="en-US" sz="2200" baseline="-25000" dirty="0">
                <a:solidFill>
                  <a:srgbClr val="2D637F"/>
                </a:solidFill>
                <a:latin typeface="Lucida Grande"/>
                <a:cs typeface="Lucida Grande"/>
              </a:rPr>
              <a:t>p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</a:t>
            </a:r>
            <a:r>
              <a:rPr lang="en-US" sz="22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≈ 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50 – 100 MeV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Other emerging radionuclides: 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82m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Rb, 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86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Y, 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89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Zr, </a:t>
            </a:r>
            <a:r>
              <a:rPr lang="en-US" baseline="30000" dirty="0">
                <a:solidFill>
                  <a:srgbClr val="2D637F"/>
                </a:solidFill>
                <a:latin typeface="Lucida Grande"/>
                <a:cs typeface="Lucida Grande"/>
              </a:rPr>
              <a:t>90</a:t>
            </a:r>
            <a:r>
              <a:rPr lang="en-US" dirty="0">
                <a:solidFill>
                  <a:srgbClr val="2D637F"/>
                </a:solidFill>
                <a:latin typeface="Lucida Grande"/>
                <a:cs typeface="Lucida Grande"/>
              </a:rPr>
              <a:t>Nb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13051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24064"/>
              </p:ext>
            </p:extLst>
          </p:nvPr>
        </p:nvGraphicFramePr>
        <p:xfrm>
          <a:off x="1280160" y="2341613"/>
          <a:ext cx="658368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54752373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9128333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15233810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1128243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65825491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6574288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48722380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5390569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7950952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l-GR" sz="1800" b="0">
                          <a:solidFill>
                            <a:schemeClr val="tx1"/>
                          </a:solidFill>
                        </a:rPr>
                        <a:t>ε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l-GR" sz="1800" b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800" b="0" baseline="30000">
                          <a:solidFill>
                            <a:schemeClr val="tx1"/>
                          </a:solidFill>
                        </a:rPr>
                        <a:t>+</a:t>
                      </a:r>
                      <a:endParaRPr lang="en-US" sz="1800" b="0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90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Mo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93m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Mo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30000" dirty="0">
                          <a:solidFill>
                            <a:schemeClr val="bg1"/>
                          </a:solidFill>
                        </a:rPr>
                        <a:t>94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Mo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7671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IT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>
                          <a:solidFill>
                            <a:schemeClr val="tx1"/>
                          </a:solidFill>
                        </a:rPr>
                        <a:t>89m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>
                          <a:solidFill>
                            <a:schemeClr val="tx1"/>
                          </a:solidFill>
                        </a:rPr>
                        <a:t>89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Nb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90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91m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92m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Nb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30000" dirty="0">
                          <a:solidFill>
                            <a:schemeClr val="bg1"/>
                          </a:solidFill>
                        </a:rPr>
                        <a:t>93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Nb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782693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86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87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88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89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96536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85m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85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>
                          <a:solidFill>
                            <a:schemeClr val="tx1"/>
                          </a:solidFill>
                        </a:rPr>
                        <a:t>86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87m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87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88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011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>
                          <a:solidFill>
                            <a:schemeClr val="tx1"/>
                          </a:solidFill>
                        </a:rPr>
                        <a:t>83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Sr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>
                          <a:solidFill>
                            <a:schemeClr val="tx1"/>
                          </a:solidFill>
                        </a:rPr>
                        <a:t>85m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Sr</a:t>
                      </a:r>
                    </a:p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87527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82m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Rb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51000">
                          <a:schemeClr val="accent5"/>
                        </a:gs>
                        <a:gs pos="50000">
                          <a:srgbClr val="FFC000"/>
                        </a:gs>
                        <a:gs pos="0">
                          <a:srgbClr val="FFC000"/>
                        </a:gs>
                        <a:gs pos="100000">
                          <a:schemeClr val="accent5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800" b="0" dirty="0">
                          <a:solidFill>
                            <a:schemeClr val="tx1"/>
                          </a:solidFill>
                        </a:rPr>
                        <a:t>β</a:t>
                      </a:r>
                      <a:r>
                        <a:rPr lang="en-US" sz="1800" b="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27601"/>
                  </a:ext>
                </a:extLst>
              </a:tr>
            </a:tbl>
          </a:graphicData>
        </a:graphic>
      </p:graphicFrame>
      <p:sp>
        <p:nvSpPr>
          <p:cNvPr id="4" name="Arrow: Down 3"/>
          <p:cNvSpPr/>
          <p:nvPr/>
        </p:nvSpPr>
        <p:spPr>
          <a:xfrm rot="10800000">
            <a:off x="6648449" y="2659961"/>
            <a:ext cx="314325" cy="477053"/>
          </a:xfrm>
          <a:prstGeom prst="downArrow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16926" y="2489939"/>
            <a:ext cx="1871251" cy="1013905"/>
            <a:chOff x="7029450" y="3280531"/>
            <a:chExt cx="1871251" cy="1013905"/>
          </a:xfrm>
        </p:grpSpPr>
        <p:sp>
          <p:nvSpPr>
            <p:cNvPr id="20" name="Rectangle 19"/>
            <p:cNvSpPr/>
            <p:nvPr/>
          </p:nvSpPr>
          <p:spPr>
            <a:xfrm>
              <a:off x="7029450" y="3280531"/>
              <a:ext cx="1871251" cy="853336"/>
            </a:xfrm>
            <a:prstGeom prst="rect">
              <a:avLst/>
            </a:prstGeom>
            <a:solidFill>
              <a:srgbClr val="E09E19"/>
            </a:solidFill>
            <a:ln w="28575">
              <a:solidFill>
                <a:srgbClr val="B8811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>
                <a:spcBef>
                  <a:spcPct val="20000"/>
                </a:spcBef>
                <a:defRPr/>
              </a:pPr>
              <a:endParaRPr lang="en-US" dirty="0">
                <a:solidFill>
                  <a:schemeClr val="tx1"/>
                </a:solidFill>
                <a:latin typeface="Lucida Grande"/>
                <a:cs typeface="Lucida Grande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16926" y="3340329"/>
              <a:ext cx="1696298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200" baseline="30000" dirty="0">
                  <a:latin typeface="Georgia"/>
                  <a:ea typeface="+mj-ea"/>
                </a:rPr>
                <a:t>100 MeV </a:t>
              </a:r>
              <a:br>
                <a:rPr lang="en-US" sz="4200" baseline="30000" dirty="0">
                  <a:latin typeface="Georgia"/>
                  <a:ea typeface="+mj-ea"/>
                </a:rPr>
              </a:br>
              <a:r>
                <a:rPr lang="en-US" sz="4200" baseline="30000" dirty="0">
                  <a:latin typeface="Georgia"/>
                  <a:ea typeface="+mj-ea"/>
                </a:rPr>
                <a:t>p+</a:t>
              </a:r>
              <a:endParaRPr lang="en-US" baseline="300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223250" y="636140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223" y="22167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5900048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57150" y="1167189"/>
            <a:ext cx="9086850" cy="4772019"/>
            <a:chOff x="57150" y="952508"/>
            <a:chExt cx="9086850" cy="4772019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3"/>
            <a:srcRect l="2238" t="5989" r="2781" b="4036"/>
            <a:stretch/>
          </p:blipFill>
          <p:spPr>
            <a:xfrm>
              <a:off x="1462087" y="2741716"/>
              <a:ext cx="7681913" cy="2982811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85763" y="2286009"/>
              <a:ext cx="3714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963" y="1428762"/>
              <a:ext cx="3714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1088" y="1943112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62088" y="1943110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462087" y="1428762"/>
              <a:ext cx="104775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250281" y="1685936"/>
              <a:ext cx="1409700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50594" y="1685935"/>
              <a:ext cx="2781300" cy="1333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70809" y="1133485"/>
              <a:ext cx="290513" cy="14287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>
              <a:off x="4019550" y="1676412"/>
              <a:ext cx="371475" cy="152400"/>
            </a:xfrm>
            <a:prstGeom prst="hexag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23" idx="3"/>
              <a:endCxn id="29" idx="1"/>
            </p:cNvCxnSpPr>
            <p:nvPr/>
          </p:nvCxnSpPr>
          <p:spPr>
            <a:xfrm>
              <a:off x="452438" y="1495437"/>
              <a:ext cx="100964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  <a:stCxn id="25" idx="3"/>
              <a:endCxn id="26" idx="1"/>
            </p:cNvCxnSpPr>
            <p:nvPr/>
          </p:nvCxnSpPr>
          <p:spPr>
            <a:xfrm flipV="1">
              <a:off x="1185863" y="2009785"/>
              <a:ext cx="276225" cy="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  <a:stCxn id="26" idx="3"/>
            </p:cNvCxnSpPr>
            <p:nvPr/>
          </p:nvCxnSpPr>
          <p:spPr>
            <a:xfrm>
              <a:off x="1566863" y="2009785"/>
              <a:ext cx="1714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  <a:stCxn id="29" idx="3"/>
            </p:cNvCxnSpPr>
            <p:nvPr/>
          </p:nvCxnSpPr>
          <p:spPr>
            <a:xfrm>
              <a:off x="1566862" y="1495437"/>
              <a:ext cx="17145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/>
            </p:cNvCxnSpPr>
            <p:nvPr/>
          </p:nvCxnSpPr>
          <p:spPr>
            <a:xfrm flipH="1" flipV="1">
              <a:off x="1738313" y="1495438"/>
              <a:ext cx="217883" cy="25717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 flipV="1">
              <a:off x="1956196" y="1752610"/>
              <a:ext cx="276225" cy="2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H="1">
              <a:off x="1738313" y="1752610"/>
              <a:ext cx="217883" cy="2571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  <a:endCxn id="25" idx="1"/>
            </p:cNvCxnSpPr>
            <p:nvPr/>
          </p:nvCxnSpPr>
          <p:spPr>
            <a:xfrm>
              <a:off x="57150" y="2009783"/>
              <a:ext cx="1023938" cy="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Curved 58"/>
            <p:cNvCxnSpPr>
              <a:cxnSpLocks/>
              <a:stCxn id="14" idx="0"/>
            </p:cNvCxnSpPr>
            <p:nvPr/>
          </p:nvCxnSpPr>
          <p:spPr>
            <a:xfrm rot="5400000" flipH="1" flipV="1">
              <a:off x="593530" y="1987760"/>
              <a:ext cx="276221" cy="320279"/>
            </a:xfrm>
            <a:prstGeom prst="curvedConnector2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  <a:stCxn id="19" idx="3"/>
              <a:endCxn id="30" idx="3"/>
            </p:cNvCxnSpPr>
            <p:nvPr/>
          </p:nvCxnSpPr>
          <p:spPr>
            <a:xfrm flipH="1" flipV="1">
              <a:off x="3659981" y="1752611"/>
              <a:ext cx="359569" cy="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cxnSpLocks/>
              <a:stCxn id="31" idx="1"/>
              <a:endCxn id="19" idx="0"/>
            </p:cNvCxnSpPr>
            <p:nvPr/>
          </p:nvCxnSpPr>
          <p:spPr>
            <a:xfrm flipH="1">
              <a:off x="4391025" y="1752610"/>
              <a:ext cx="359569" cy="2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 flipV="1">
              <a:off x="2095500" y="1828812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 flipV="1">
              <a:off x="3848100" y="1828813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 flipV="1">
              <a:off x="7762875" y="1828813"/>
              <a:ext cx="0" cy="45719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31" idx="3"/>
            </p:cNvCxnSpPr>
            <p:nvPr/>
          </p:nvCxnSpPr>
          <p:spPr>
            <a:xfrm>
              <a:off x="7531894" y="1752610"/>
              <a:ext cx="1103648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  <a:endCxn id="32" idx="1"/>
            </p:cNvCxnSpPr>
            <p:nvPr/>
          </p:nvCxnSpPr>
          <p:spPr>
            <a:xfrm flipV="1">
              <a:off x="4200525" y="1204922"/>
              <a:ext cx="370284" cy="47149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31100" y="1146299"/>
              <a:ext cx="13518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Proton Injectors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97755" y="1521035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p+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72756" y="2227372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742639" y="2243442"/>
              <a:ext cx="767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750 keV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11334" y="222737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100 MeV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316520" y="222737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800 MeV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797968" y="1228233"/>
              <a:ext cx="105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To research </a:t>
              </a:r>
              <a:br>
                <a:rPr lang="en-US" sz="1400" dirty="0"/>
              </a:br>
              <a:r>
                <a:rPr lang="en-US" sz="1400" dirty="0"/>
                <a:t>centers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292898" y="1167189"/>
              <a:ext cx="132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201.25 MHz</a:t>
              </a:r>
              <a:br>
                <a:rPr lang="en-US" sz="1400" dirty="0"/>
              </a:br>
              <a:r>
                <a:rPr lang="en-US" sz="1400" dirty="0"/>
                <a:t>Drift Tube </a:t>
              </a:r>
              <a:r>
                <a:rPr lang="en-US" sz="1400" dirty="0" err="1"/>
                <a:t>Linac</a:t>
              </a:r>
              <a:endParaRPr lang="en-US" sz="1400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119295" y="952508"/>
              <a:ext cx="4042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IPF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068286" y="1167189"/>
              <a:ext cx="2052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805 MHz</a:t>
              </a:r>
              <a:br>
                <a:rPr lang="en-US" sz="1400" dirty="0"/>
              </a:br>
              <a:r>
                <a:rPr lang="en-US" sz="1400" dirty="0"/>
                <a:t>Side-Coupled Cavity </a:t>
              </a:r>
              <a:r>
                <a:rPr lang="en-US" sz="1400" dirty="0" err="1"/>
                <a:t>Linac</a:t>
              </a:r>
              <a:endParaRPr lang="en-US" sz="1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773735" y="2009783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800 m</a:t>
              </a: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4750594" y="2009783"/>
              <a:ext cx="27813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4363120" y="149305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p-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068760" y="1273088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p+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2245272" y="4338269"/>
              <a:ext cx="1524001" cy="100525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Connector: Curved 98"/>
            <p:cNvCxnSpPr>
              <a:cxnSpLocks/>
            </p:cNvCxnSpPr>
            <p:nvPr/>
          </p:nvCxnSpPr>
          <p:spPr>
            <a:xfrm rot="5400000">
              <a:off x="2340240" y="1905292"/>
              <a:ext cx="3042861" cy="1708793"/>
            </a:xfrm>
            <a:prstGeom prst="curvedConnector3">
              <a:avLst/>
            </a:prstGeom>
            <a:ln w="444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cxnSpLocks/>
            </p:cNvCxnSpPr>
            <p:nvPr/>
          </p:nvCxnSpPr>
          <p:spPr>
            <a:xfrm flipV="1">
              <a:off x="2628900" y="3238500"/>
              <a:ext cx="4902994" cy="220980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5104048" y="3934873"/>
              <a:ext cx="3690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h+</a:t>
              </a:r>
            </a:p>
          </p:txBody>
        </p:sp>
      </p:grpSp>
      <p:sp>
        <p:nvSpPr>
          <p:cNvPr id="106" name="Title 1"/>
          <p:cNvSpPr>
            <a:spLocks noGrp="1"/>
          </p:cNvSpPr>
          <p:nvPr>
            <p:ph type="title"/>
          </p:nvPr>
        </p:nvSpPr>
        <p:spPr>
          <a:xfrm>
            <a:off x="457200" y="13051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2879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1649712"/>
            <a:ext cx="8446168" cy="399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Established medical radioisotopes face several challenges: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Non-ideal decay properties for desired application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Extra dose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Extra range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Curtailment of production facilities (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99m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Tc)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Thermal reactor issues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Low yield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Difficult radiochemical purification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Feasibility &amp; </a:t>
            </a:r>
            <a:r>
              <a:rPr lang="en-US" sz="2000" dirty="0" err="1">
                <a:solidFill>
                  <a:srgbClr val="2D637F"/>
                </a:solidFill>
                <a:latin typeface="Lucida Grande"/>
                <a:cs typeface="Lucida Grande"/>
              </a:rPr>
              <a:t>deployability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9DD1F7-0ECA-48D6-88FC-9D6DFC48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5444"/>
            <a:ext cx="7766050" cy="1150353"/>
          </a:xfrm>
        </p:spPr>
        <p:txBody>
          <a:bodyPr/>
          <a:lstStyle/>
          <a:p>
            <a:pPr lvl="0">
              <a:defRPr/>
            </a:pPr>
            <a:r>
              <a:rPr lang="en-US" dirty="0"/>
              <a:t>Nuclear Medicine in the U.S.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39E47-3A79-4397-8097-DDB9A71FFDC1}"/>
              </a:ext>
            </a:extLst>
          </p:cNvPr>
          <p:cNvSpPr/>
          <p:nvPr/>
        </p:nvSpPr>
        <p:spPr>
          <a:xfrm>
            <a:off x="212035" y="4999383"/>
            <a:ext cx="4253948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Why do we keep doing this?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C728C4-B84A-4A82-851A-D609FAABA32B}"/>
              </a:ext>
            </a:extLst>
          </p:cNvPr>
          <p:cNvSpPr/>
          <p:nvPr/>
        </p:nvSpPr>
        <p:spPr>
          <a:xfrm>
            <a:off x="4678018" y="4999383"/>
            <a:ext cx="4253948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How can we improve this?</a:t>
            </a:r>
          </a:p>
        </p:txBody>
      </p:sp>
    </p:spTree>
    <p:extLst>
      <p:ext uri="{BB962C8B-B14F-4D97-AF65-F5344CB8AC3E}">
        <p14:creationId xmlns:p14="http://schemas.microsoft.com/office/powerpoint/2010/main" val="2285109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511"/>
            <a:ext cx="7766050" cy="1150353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224293"/>
            <a:ext cx="6216916" cy="2064669"/>
          </a:xfrm>
        </p:spPr>
        <p:txBody>
          <a:bodyPr>
            <a:normAutofit/>
          </a:bodyPr>
          <a:lstStyle/>
          <a:p>
            <a:r>
              <a:rPr lang="en-US" dirty="0"/>
              <a:t>LBNL: 5 – 55 MeV / A, LANL: 45 – 100 MeV p</a:t>
            </a:r>
            <a:r>
              <a:rPr lang="en-US" baseline="30000" dirty="0"/>
              <a:t>+</a:t>
            </a:r>
            <a:endParaRPr lang="en-US" dirty="0"/>
          </a:p>
          <a:p>
            <a:r>
              <a:rPr lang="en-US" dirty="0"/>
              <a:t>Complementary measurements explore reaction dynamics in different energy regimes, overlap region of 45-55 MeV builds confidence and consistency in results.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4"/>
          </p:nvPr>
        </p:nvPicPr>
        <p:blipFill rotWithShape="1">
          <a:blip r:embed="rId3"/>
          <a:srcRect l="14444" t="9597" r="6420" b="-1288"/>
          <a:stretch/>
        </p:blipFill>
        <p:spPr>
          <a:xfrm>
            <a:off x="5429656" y="3018347"/>
            <a:ext cx="3476219" cy="3020784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6605" r="28548"/>
          <a:stretch/>
        </p:blipFill>
        <p:spPr>
          <a:xfrm>
            <a:off x="2434042" y="3018347"/>
            <a:ext cx="2611857" cy="30207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7340" r="12443" b="18480"/>
          <a:stretch/>
        </p:blipFill>
        <p:spPr>
          <a:xfrm>
            <a:off x="285953" y="3018347"/>
            <a:ext cx="1951442" cy="3020784"/>
          </a:xfrm>
          <a:prstGeom prst="rect">
            <a:avLst/>
          </a:prstGeom>
        </p:spPr>
      </p:pic>
      <p:sp>
        <p:nvSpPr>
          <p:cNvPr id="18" name="Arrow: Right 17"/>
          <p:cNvSpPr/>
          <p:nvPr/>
        </p:nvSpPr>
        <p:spPr>
          <a:xfrm rot="16200000">
            <a:off x="6598609" y="6155493"/>
            <a:ext cx="1138314" cy="266700"/>
          </a:xfrm>
          <a:prstGeom prst="rightArrow">
            <a:avLst/>
          </a:prstGeom>
          <a:solidFill>
            <a:srgbClr val="E09E19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086992" y="6388684"/>
            <a:ext cx="21323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baseline="30000" dirty="0">
                <a:solidFill>
                  <a:srgbClr val="E09E19"/>
                </a:solidFill>
                <a:latin typeface="Georgia"/>
                <a:ea typeface="+mj-ea"/>
              </a:rPr>
              <a:t>100 MeV p+</a:t>
            </a:r>
            <a:endParaRPr lang="en-US" baseline="300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3"/>
          </p:nvPr>
        </p:nvPicPr>
        <p:blipFill rotWithShape="1">
          <a:blip r:embed="rId6"/>
          <a:srcRect l="19942" t="18450" r="11481" b="9773"/>
          <a:stretch/>
        </p:blipFill>
        <p:spPr>
          <a:xfrm>
            <a:off x="6510830" y="1393949"/>
            <a:ext cx="2269976" cy="1781928"/>
          </a:xfr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 flipH="1">
            <a:off x="6153150" y="3018347"/>
            <a:ext cx="465062" cy="215607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 flipH="1">
            <a:off x="8029575" y="3018347"/>
            <a:ext cx="647700" cy="2268028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181100" y="5654940"/>
            <a:ext cx="1036861" cy="356610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11757" y="5654940"/>
            <a:ext cx="1223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1600" dirty="0">
                <a:latin typeface="Lucida Grande"/>
                <a:cs typeface="Lucida Grande"/>
              </a:rPr>
              <a:t>M. </a:t>
            </a:r>
            <a:r>
              <a:rPr lang="en-US" sz="1600" dirty="0" err="1">
                <a:latin typeface="Lucida Grande"/>
                <a:cs typeface="Lucida Grande"/>
              </a:rPr>
              <a:t>Nortier</a:t>
            </a:r>
            <a:endParaRPr lang="en-US" sz="1600" dirty="0">
              <a:latin typeface="Lucida Grande"/>
              <a:cs typeface="Lucida Grand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707655-8863-4F68-BD25-9DBA780F568B}"/>
              </a:ext>
            </a:extLst>
          </p:cNvPr>
          <p:cNvSpPr/>
          <p:nvPr/>
        </p:nvSpPr>
        <p:spPr>
          <a:xfrm>
            <a:off x="7301116" y="6173240"/>
            <a:ext cx="19246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baseline="30000" dirty="0">
                <a:solidFill>
                  <a:srgbClr val="E09E19"/>
                </a:solidFill>
                <a:latin typeface="Georgia"/>
                <a:ea typeface="+mj-ea"/>
              </a:rPr>
              <a:t>100 </a:t>
            </a:r>
            <a:r>
              <a:rPr lang="en-US" sz="4200" baseline="30000" dirty="0" err="1">
                <a:solidFill>
                  <a:srgbClr val="E09E19"/>
                </a:solidFill>
                <a:latin typeface="Georgia"/>
                <a:ea typeface="+mj-ea"/>
              </a:rPr>
              <a:t>nA</a:t>
            </a:r>
            <a:r>
              <a:rPr lang="en-US" sz="4200" baseline="30000" dirty="0">
                <a:solidFill>
                  <a:srgbClr val="E09E19"/>
                </a:solidFill>
                <a:latin typeface="Georgia"/>
                <a:ea typeface="+mj-ea"/>
              </a:rPr>
              <a:t> @ 3 </a:t>
            </a:r>
            <a:r>
              <a:rPr lang="en-US" sz="4200" baseline="30000" dirty="0" err="1">
                <a:solidFill>
                  <a:srgbClr val="E09E19"/>
                </a:solidFill>
                <a:latin typeface="Georgia"/>
                <a:ea typeface="+mj-ea"/>
              </a:rPr>
              <a:t>hr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99244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2E355-5807-4E3E-B6A6-56873965E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096"/>
            <a:ext cx="9144000" cy="56024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3645D7C-58E7-4789-BA80-A7E6ED2FFE66}"/>
              </a:ext>
            </a:extLst>
          </p:cNvPr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112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1ACA1-8FED-4D9E-96C5-F8C0AECF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6" y="675860"/>
            <a:ext cx="8196329" cy="53270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3645D7C-58E7-4789-BA80-A7E6ED2FFE66}"/>
              </a:ext>
            </a:extLst>
          </p:cNvPr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12C22D-8957-427D-A399-31F57D7D4BA9}"/>
              </a:ext>
            </a:extLst>
          </p:cNvPr>
          <p:cNvSpPr/>
          <p:nvPr/>
        </p:nvSpPr>
        <p:spPr>
          <a:xfrm>
            <a:off x="1847023" y="1301206"/>
            <a:ext cx="3659255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1894 unique peaks across 107 spectra</a:t>
            </a:r>
          </a:p>
        </p:txBody>
      </p:sp>
    </p:spTree>
    <p:extLst>
      <p:ext uri="{BB962C8B-B14F-4D97-AF65-F5344CB8AC3E}">
        <p14:creationId xmlns:p14="http://schemas.microsoft.com/office/powerpoint/2010/main" val="27759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906447-2210-4BCD-AA1D-39C69DA5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3659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993C9-7F98-4D08-BBD5-97A9E820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3701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3E0026-F70F-445A-B98C-C4A0844D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659338"/>
            <a:ext cx="4572000" cy="33065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E07C16-BA8D-41F3-B14D-9605DA1E83ED}"/>
              </a:ext>
            </a:extLst>
          </p:cNvPr>
          <p:cNvSpPr/>
          <p:nvPr/>
        </p:nvSpPr>
        <p:spPr>
          <a:xfrm>
            <a:off x="2742372" y="2126154"/>
            <a:ext cx="3659255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Better consistency…but why is </a:t>
            </a:r>
            <a:r>
              <a:rPr lang="en-US" sz="2400" b="1" baseline="30000" dirty="0">
                <a:solidFill>
                  <a:sysClr val="windowText" lastClr="000000"/>
                </a:solidFill>
              </a:rPr>
              <a:t>22</a:t>
            </a:r>
            <a:r>
              <a:rPr lang="en-US" sz="2400" b="1" dirty="0">
                <a:solidFill>
                  <a:sysClr val="windowText" lastClr="000000"/>
                </a:solidFill>
              </a:rPr>
              <a:t>Na so high?</a:t>
            </a:r>
          </a:p>
        </p:txBody>
      </p:sp>
    </p:spTree>
    <p:extLst>
      <p:ext uri="{BB962C8B-B14F-4D97-AF65-F5344CB8AC3E}">
        <p14:creationId xmlns:p14="http://schemas.microsoft.com/office/powerpoint/2010/main" val="264173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856381D-83A3-4ABA-A7B0-82E57F50A589}"/>
              </a:ext>
            </a:extLst>
          </p:cNvPr>
          <p:cNvSpPr/>
          <p:nvPr/>
        </p:nvSpPr>
        <p:spPr>
          <a:xfrm>
            <a:off x="647700" y="2377113"/>
            <a:ext cx="4495800" cy="89611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Silicone Adhesive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8040A5-36AA-465A-814D-D9F30274C871}"/>
              </a:ext>
            </a:extLst>
          </p:cNvPr>
          <p:cNvSpPr/>
          <p:nvPr/>
        </p:nvSpPr>
        <p:spPr>
          <a:xfrm>
            <a:off x="647700" y="3819525"/>
            <a:ext cx="4495800" cy="89611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Silicone Adhesive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6154AF-1A76-4CCC-AFF3-665F55314C48}"/>
              </a:ext>
            </a:extLst>
          </p:cNvPr>
          <p:cNvSpPr txBox="1">
            <a:spLocks/>
          </p:cNvSpPr>
          <p:nvPr/>
        </p:nvSpPr>
        <p:spPr>
          <a:xfrm>
            <a:off x="457200" y="165152"/>
            <a:ext cx="75247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>
                <a:ln>
                  <a:noFill/>
                </a:ln>
                <a:solidFill>
                  <a:srgbClr val="E09E19"/>
                </a:solidFill>
                <a:effectLst/>
                <a:uLnTx/>
                <a:uFillTx/>
                <a:latin typeface="Georgia"/>
                <a:ea typeface="+mj-ea"/>
                <a:cs typeface="Georgia"/>
              </a:rPr>
              <a:t>It’s always the Kapton!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644448-762D-4D67-BE54-E4718724E119}"/>
              </a:ext>
            </a:extLst>
          </p:cNvPr>
          <p:cNvSpPr/>
          <p:nvPr/>
        </p:nvSpPr>
        <p:spPr>
          <a:xfrm>
            <a:off x="647700" y="3238500"/>
            <a:ext cx="4495800" cy="581025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85000">
                <a:schemeClr val="dk1">
                  <a:tint val="50000"/>
                  <a:shade val="100000"/>
                  <a:satMod val="350000"/>
                  <a:alpha val="61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Foil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1704DB-2B5F-483D-BE9E-8082C8EA7E2A}"/>
              </a:ext>
            </a:extLst>
          </p:cNvPr>
          <p:cNvSpPr/>
          <p:nvPr/>
        </p:nvSpPr>
        <p:spPr>
          <a:xfrm>
            <a:off x="647700" y="1785121"/>
            <a:ext cx="4495800" cy="5810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Kapton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27D84A-08E2-4F68-905A-D0C5A9AFD159}"/>
              </a:ext>
            </a:extLst>
          </p:cNvPr>
          <p:cNvSpPr/>
          <p:nvPr/>
        </p:nvSpPr>
        <p:spPr>
          <a:xfrm>
            <a:off x="647700" y="4718194"/>
            <a:ext cx="4495800" cy="5810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Kapton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0ECCA1-E3D5-40FC-98D1-1961375ED5E4}"/>
              </a:ext>
            </a:extLst>
          </p:cNvPr>
          <p:cNvCxnSpPr>
            <a:cxnSpLocks/>
          </p:cNvCxnSpPr>
          <p:nvPr/>
        </p:nvCxnSpPr>
        <p:spPr>
          <a:xfrm>
            <a:off x="5667375" y="1785121"/>
            <a:ext cx="0" cy="581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C19997F-CFCC-4446-A932-E9FBCC58F6A8}"/>
              </a:ext>
            </a:extLst>
          </p:cNvPr>
          <p:cNvSpPr/>
          <p:nvPr/>
        </p:nvSpPr>
        <p:spPr>
          <a:xfrm>
            <a:off x="5727746" y="1903994"/>
            <a:ext cx="349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@1.42 g/cm</a:t>
            </a:r>
            <a:r>
              <a:rPr lang="en-US" baseline="30000" dirty="0"/>
              <a:t>3</a:t>
            </a:r>
            <a:r>
              <a:rPr lang="en-US" dirty="0"/>
              <a:t> = 3.55 mg/cm</a:t>
            </a:r>
            <a:r>
              <a:rPr lang="en-US" baseline="30000" dirty="0"/>
              <a:t>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8AF554-0DA1-4379-B669-28713BC4DE44}"/>
              </a:ext>
            </a:extLst>
          </p:cNvPr>
          <p:cNvCxnSpPr>
            <a:cxnSpLocks/>
          </p:cNvCxnSpPr>
          <p:nvPr/>
        </p:nvCxnSpPr>
        <p:spPr>
          <a:xfrm>
            <a:off x="5670596" y="3261241"/>
            <a:ext cx="0" cy="581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669F14E-AC76-4DAE-960D-B300D616DBDC}"/>
              </a:ext>
            </a:extLst>
          </p:cNvPr>
          <p:cNvSpPr/>
          <p:nvPr/>
        </p:nvSpPr>
        <p:spPr>
          <a:xfrm>
            <a:off x="5730967" y="3367087"/>
            <a:ext cx="2501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= 11 - 23 mg/cm</a:t>
            </a:r>
            <a:r>
              <a:rPr lang="en-US" baseline="30000" dirty="0"/>
              <a:t>2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33185-B896-4D4F-B4E1-55A0AFDF46AF}"/>
              </a:ext>
            </a:extLst>
          </p:cNvPr>
          <p:cNvCxnSpPr>
            <a:cxnSpLocks/>
          </p:cNvCxnSpPr>
          <p:nvPr/>
        </p:nvCxnSpPr>
        <p:spPr>
          <a:xfrm>
            <a:off x="5670596" y="3839349"/>
            <a:ext cx="0" cy="876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9DE5479-865B-4E6B-B27B-BCBD51EEB608}"/>
              </a:ext>
            </a:extLst>
          </p:cNvPr>
          <p:cNvSpPr/>
          <p:nvPr/>
        </p:nvSpPr>
        <p:spPr>
          <a:xfrm>
            <a:off x="5727746" y="4107418"/>
            <a:ext cx="349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38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@1.18 g/cm</a:t>
            </a:r>
            <a:r>
              <a:rPr lang="en-US" baseline="30000" dirty="0"/>
              <a:t>3</a:t>
            </a:r>
            <a:r>
              <a:rPr lang="en-US" dirty="0"/>
              <a:t> = 4.48 mg/cm</a:t>
            </a:r>
            <a:r>
              <a:rPr lang="en-US" baseline="30000" dirty="0"/>
              <a:t>2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11B86D-AA38-4C64-9872-2BCBE4A62106}"/>
              </a:ext>
            </a:extLst>
          </p:cNvPr>
          <p:cNvCxnSpPr>
            <a:cxnSpLocks/>
          </p:cNvCxnSpPr>
          <p:nvPr/>
        </p:nvCxnSpPr>
        <p:spPr>
          <a:xfrm>
            <a:off x="5667375" y="4715637"/>
            <a:ext cx="0" cy="5810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36E5F9C-0C21-4661-9863-8DE973220C29}"/>
              </a:ext>
            </a:extLst>
          </p:cNvPr>
          <p:cNvSpPr/>
          <p:nvPr/>
        </p:nvSpPr>
        <p:spPr>
          <a:xfrm>
            <a:off x="5727746" y="4805056"/>
            <a:ext cx="349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@1.42 g/cm</a:t>
            </a:r>
            <a:r>
              <a:rPr lang="en-US" baseline="30000" dirty="0"/>
              <a:t>3</a:t>
            </a:r>
            <a:r>
              <a:rPr lang="en-US" dirty="0"/>
              <a:t> = 3.55 mg/cm</a:t>
            </a:r>
            <a:r>
              <a:rPr lang="en-US" baseline="30000" dirty="0"/>
              <a:t>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1D058-CD84-42BB-B802-C5DC58B979B8}"/>
              </a:ext>
            </a:extLst>
          </p:cNvPr>
          <p:cNvCxnSpPr>
            <a:cxnSpLocks/>
          </p:cNvCxnSpPr>
          <p:nvPr/>
        </p:nvCxnSpPr>
        <p:spPr>
          <a:xfrm>
            <a:off x="5670596" y="2355789"/>
            <a:ext cx="0" cy="8762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7DE8608-8343-4008-B7D0-38B2E3177872}"/>
              </a:ext>
            </a:extLst>
          </p:cNvPr>
          <p:cNvSpPr/>
          <p:nvPr/>
        </p:nvSpPr>
        <p:spPr>
          <a:xfrm>
            <a:off x="5727746" y="2647950"/>
            <a:ext cx="3498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38 </a:t>
            </a:r>
            <a:r>
              <a:rPr lang="el-GR" dirty="0">
                <a:latin typeface="Calibri" panose="020F0502020204030204" pitchFamily="34" charset="0"/>
              </a:rPr>
              <a:t>μ</a:t>
            </a:r>
            <a:r>
              <a:rPr lang="en-US" dirty="0"/>
              <a:t>m @1.18 g/cm</a:t>
            </a:r>
            <a:r>
              <a:rPr lang="en-US" baseline="30000" dirty="0"/>
              <a:t>3</a:t>
            </a:r>
            <a:r>
              <a:rPr lang="en-US" dirty="0"/>
              <a:t> = 4.48 mg/cm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2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104B18-ACA1-43C0-9307-515843DC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0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BD5C5-B257-4423-922A-E33E5C21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17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37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457200" y="-28513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44B34-3A26-4BD6-BCD3-AE78C834F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8" y="4209669"/>
            <a:ext cx="4073423" cy="26483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AC2BAD-97F3-4BEE-92F8-B6FF8DB33FFF}"/>
              </a:ext>
            </a:extLst>
          </p:cNvPr>
          <p:cNvSpPr/>
          <p:nvPr/>
        </p:nvSpPr>
        <p:spPr>
          <a:xfrm>
            <a:off x="294479" y="5118335"/>
            <a:ext cx="49633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A.S. Voyles </a:t>
            </a:r>
            <a:r>
              <a:rPr lang="en-US" sz="1600" i="1" dirty="0"/>
              <a:t>et al.</a:t>
            </a:r>
            <a:r>
              <a:rPr lang="en-US" sz="1600" dirty="0"/>
              <a:t>, “Measurement of nuclear excitation functions for proton induced reactions (E</a:t>
            </a:r>
            <a:r>
              <a:rPr lang="en-US" sz="1600" baseline="-25000" dirty="0"/>
              <a:t>p</a:t>
            </a:r>
            <a:r>
              <a:rPr lang="en-US" sz="1600" dirty="0"/>
              <a:t> = 40 – 90 MeV) on natural </a:t>
            </a:r>
            <a:r>
              <a:rPr lang="en-US" sz="1600" dirty="0" err="1"/>
              <a:t>Nb</a:t>
            </a:r>
            <a:r>
              <a:rPr lang="en-US" sz="1600" dirty="0"/>
              <a:t> and Cu”, PRC 2018  (in preparation)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D99DA-B44E-4FF0-8A53-9C02C02B0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3941"/>
            <a:ext cx="429124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2E089-EFE4-47DA-85B9-6DE255A1E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225" y="883940"/>
            <a:ext cx="4291240" cy="3447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9F8E45-7DD7-4E31-8B9C-8EC0E8F6746D}"/>
              </a:ext>
            </a:extLst>
          </p:cNvPr>
          <p:cNvSpPr/>
          <p:nvPr/>
        </p:nvSpPr>
        <p:spPr>
          <a:xfrm>
            <a:off x="294479" y="4312941"/>
            <a:ext cx="4396792" cy="66656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38 measurements of cross-sections for </a:t>
            </a:r>
            <a:r>
              <a:rPr lang="en-US" sz="2000" b="1" baseline="30000" dirty="0">
                <a:solidFill>
                  <a:sysClr val="windowText" lastClr="000000"/>
                </a:solidFill>
              </a:rPr>
              <a:t>93</a:t>
            </a:r>
            <a:r>
              <a:rPr lang="en-US" sz="2000" b="1" dirty="0">
                <a:solidFill>
                  <a:sysClr val="windowText" lastClr="000000"/>
                </a:solidFill>
              </a:rPr>
              <a:t>Nb(</a:t>
            </a:r>
            <a:r>
              <a:rPr lang="en-US" sz="2000" b="1" dirty="0" err="1">
                <a:solidFill>
                  <a:sysClr val="windowText" lastClr="000000"/>
                </a:solidFill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</a:rPr>
              <a:t>) and </a:t>
            </a:r>
            <a:r>
              <a:rPr lang="en-US" sz="2000" b="1" baseline="30000" dirty="0" err="1">
                <a:solidFill>
                  <a:sysClr val="windowText" lastClr="000000"/>
                </a:solidFill>
              </a:rPr>
              <a:t>nat</a:t>
            </a:r>
            <a:r>
              <a:rPr lang="en-US" sz="2000" b="1" dirty="0" err="1">
                <a:solidFill>
                  <a:sysClr val="windowText" lastClr="000000"/>
                </a:solidFill>
              </a:rPr>
              <a:t>Cu</a:t>
            </a:r>
            <a:r>
              <a:rPr lang="en-US" sz="2000" b="1" dirty="0">
                <a:solidFill>
                  <a:sysClr val="windowText" lastClr="000000"/>
                </a:solidFill>
              </a:rPr>
              <a:t>(</a:t>
            </a:r>
            <a:r>
              <a:rPr lang="en-US" sz="2000" b="1" dirty="0" err="1">
                <a:solidFill>
                  <a:sysClr val="windowText" lastClr="000000"/>
                </a:solidFill>
              </a:rPr>
              <a:t>p,x</a:t>
            </a:r>
            <a:r>
              <a:rPr lang="en-US" sz="2000" b="1" dirty="0">
                <a:solidFill>
                  <a:sysClr val="windowText" lastClr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834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457200" y="130511"/>
            <a:ext cx="7766050" cy="115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r>
              <a:rPr lang="en-US" dirty="0"/>
              <a:t>Measurements @ LANL – </a:t>
            </a:r>
            <a:r>
              <a:rPr lang="en-US" dirty="0" err="1"/>
              <a:t>Nb</a:t>
            </a:r>
            <a:r>
              <a:rPr lang="en-US" dirty="0"/>
              <a:t>(</a:t>
            </a:r>
            <a:r>
              <a:rPr lang="en-US" dirty="0" err="1"/>
              <a:t>p,x</a:t>
            </a:r>
            <a:r>
              <a:rPr lang="en-US" dirty="0"/>
              <a:t>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A9A68C-C5A1-4854-B1DB-70A87779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16" y="1083365"/>
            <a:ext cx="5794443" cy="4691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0CF5F-C7D7-429B-B5B7-F8D899CDDC56}"/>
              </a:ext>
            </a:extLst>
          </p:cNvPr>
          <p:cNvSpPr/>
          <p:nvPr/>
        </p:nvSpPr>
        <p:spPr>
          <a:xfrm>
            <a:off x="6578359" y="1319979"/>
            <a:ext cx="2376798" cy="177109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5 independent measurements of isomer-to-ground state ratios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9B526-9F79-46F1-A054-41AE8F5C24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48" t="22488" r="59471" b="36211"/>
          <a:stretch/>
        </p:blipFill>
        <p:spPr>
          <a:xfrm>
            <a:off x="7126358" y="3279271"/>
            <a:ext cx="1475288" cy="21840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CFE146-6C12-4025-8C4B-6919B0DD4439}"/>
              </a:ext>
            </a:extLst>
          </p:cNvPr>
          <p:cNvSpPr/>
          <p:nvPr/>
        </p:nvSpPr>
        <p:spPr>
          <a:xfrm>
            <a:off x="7248654" y="5487162"/>
            <a:ext cx="1293359" cy="32863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A. Lewis</a:t>
            </a:r>
          </a:p>
        </p:txBody>
      </p:sp>
    </p:spTree>
    <p:extLst>
      <p:ext uri="{BB962C8B-B14F-4D97-AF65-F5344CB8AC3E}">
        <p14:creationId xmlns:p14="http://schemas.microsoft.com/office/powerpoint/2010/main" val="177800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851" y="1553609"/>
            <a:ext cx="8137525" cy="2591008"/>
          </a:xfrm>
        </p:spPr>
        <p:txBody>
          <a:bodyPr>
            <a:normAutofit/>
          </a:bodyPr>
          <a:lstStyle/>
          <a:p>
            <a:r>
              <a:rPr lang="en-US" dirty="0"/>
              <a:t>Provides first / vastly improved production measurements for each of the isotopes listed here</a:t>
            </a:r>
          </a:p>
          <a:p>
            <a:r>
              <a:rPr lang="en-US" dirty="0"/>
              <a:t>Thin-target measurements in this work provide an ideal jumping-off point to begin thick-target yields for commercial application, as well as radiochemical workup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8767" y="301571"/>
            <a:ext cx="6516971" cy="1104815"/>
          </a:xfrm>
          <a:prstGeom prst="rect">
            <a:avLst/>
          </a:prstGeom>
          <a:solidFill>
            <a:srgbClr val="E09E19"/>
          </a:solidFill>
          <a:ln w="28575">
            <a:solidFill>
              <a:srgbClr val="B881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spcBef>
                <a:spcPct val="20000"/>
              </a:spcBef>
              <a:defRPr/>
            </a:pPr>
            <a:endParaRPr lang="en-US" dirty="0">
              <a:solidFill>
                <a:schemeClr val="tx1"/>
              </a:solidFill>
              <a:latin typeface="Lucida Grande"/>
              <a:cs typeface="Lucida Grand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13515" y="394039"/>
            <a:ext cx="64674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dirty="0">
                <a:latin typeface="Lucida Grande"/>
                <a:cs typeface="Lucida Grande"/>
              </a:rPr>
              <a:t>Demonstrated ability to measure excitation functions for emerging medical radionuclides through 3 different production paradigms</a:t>
            </a:r>
          </a:p>
        </p:txBody>
      </p:sp>
      <p:pic>
        <p:nvPicPr>
          <p:cNvPr id="17410" name="Picture 2" descr="https://titan.uio.no/sites/default/files/thumbnails/image/sunniva-siem.jpg">
            <a:extLst>
              <a:ext uri="{FF2B5EF4-FFF2-40B4-BE49-F238E27FC236}">
                <a16:creationId xmlns:a16="http://schemas.microsoft.com/office/drawing/2014/main" id="{EA10FC7E-6B7E-45AA-BB22-1CCACACB0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" y="3388067"/>
            <a:ext cx="3906078" cy="260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titan.uio.no/sites/default/files/thumbnails/image/3_astat_forskerne.jpg">
            <a:extLst>
              <a:ext uri="{FF2B5EF4-FFF2-40B4-BE49-F238E27FC236}">
                <a16:creationId xmlns:a16="http://schemas.microsoft.com/office/drawing/2014/main" id="{225608C4-7F53-47E1-97EE-F09BD922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70" y="3388067"/>
            <a:ext cx="3906078" cy="2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8A616B-1783-4DF0-965D-C690F3A6E821}"/>
              </a:ext>
            </a:extLst>
          </p:cNvPr>
          <p:cNvSpPr/>
          <p:nvPr/>
        </p:nvSpPr>
        <p:spPr>
          <a:xfrm>
            <a:off x="2482179" y="4903713"/>
            <a:ext cx="1293359" cy="32863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S. </a:t>
            </a:r>
            <a:r>
              <a:rPr lang="en-US" sz="2000" b="1" dirty="0" err="1">
                <a:solidFill>
                  <a:sysClr val="windowText" lastClr="000000"/>
                </a:solidFill>
              </a:rPr>
              <a:t>Siem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AC140-5D6A-48B9-B7C7-E9C6053F6A0A}"/>
              </a:ext>
            </a:extLst>
          </p:cNvPr>
          <p:cNvSpPr/>
          <p:nvPr/>
        </p:nvSpPr>
        <p:spPr>
          <a:xfrm>
            <a:off x="4492431" y="3460221"/>
            <a:ext cx="1767700" cy="32863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G. Henriksen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CB0A58-F5D5-441A-B745-FB15375A1EB8}"/>
              </a:ext>
            </a:extLst>
          </p:cNvPr>
          <p:cNvSpPr/>
          <p:nvPr/>
        </p:nvSpPr>
        <p:spPr>
          <a:xfrm>
            <a:off x="7248654" y="5487162"/>
            <a:ext cx="1346722" cy="32863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B. </a:t>
            </a:r>
            <a:r>
              <a:rPr lang="en-US" sz="2000" b="1" dirty="0" err="1">
                <a:solidFill>
                  <a:sysClr val="windowText" lastClr="000000"/>
                </a:solidFill>
              </a:rPr>
              <a:t>Schoultz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58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272E0C7-F4D6-4D76-A919-3B1DA69BDD79}"/>
              </a:ext>
            </a:extLst>
          </p:cNvPr>
          <p:cNvSpPr txBox="1">
            <a:spLocks/>
          </p:cNvSpPr>
          <p:nvPr/>
        </p:nvSpPr>
        <p:spPr>
          <a:xfrm>
            <a:off x="268166" y="0"/>
            <a:ext cx="8594480" cy="1094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kern="1200">
                <a:solidFill>
                  <a:srgbClr val="E09E19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ctr"/>
            <a: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Path Forward: </a:t>
            </a:r>
            <a:b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</a:br>
            <a:r>
              <a:rPr lang="en-US" sz="32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238</a:t>
            </a:r>
            <a: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U(</a:t>
            </a:r>
            <a:r>
              <a:rPr lang="en-US" sz="3200" dirty="0" err="1">
                <a:latin typeface="Georgia" panose="02040502050405020303" pitchFamily="18" charset="0"/>
                <a:ea typeface="Times New Roman" charset="0"/>
                <a:cs typeface="Times New Roman" charset="0"/>
              </a:rPr>
              <a:t>p,xn</a:t>
            </a:r>
            <a: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)</a:t>
            </a:r>
            <a:r>
              <a:rPr lang="en-US" sz="32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236,237</a:t>
            </a:r>
            <a: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Np and </a:t>
            </a:r>
            <a:r>
              <a:rPr lang="en-US" sz="32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235</a:t>
            </a:r>
            <a: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U(</a:t>
            </a:r>
            <a:r>
              <a:rPr lang="en-US" sz="3200" dirty="0" err="1">
                <a:latin typeface="Georgia" panose="02040502050405020303" pitchFamily="18" charset="0"/>
                <a:ea typeface="Times New Roman" charset="0"/>
                <a:cs typeface="Times New Roman" charset="0"/>
              </a:rPr>
              <a:t>d,x</a:t>
            </a:r>
            <a: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)</a:t>
            </a:r>
            <a:r>
              <a:rPr lang="en-US" sz="32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236</a:t>
            </a:r>
            <a: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Np Production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A1F0FF-B8AB-40A8-9C2A-B919397052A0}"/>
              </a:ext>
            </a:extLst>
          </p:cNvPr>
          <p:cNvSpPr/>
          <p:nvPr/>
        </p:nvSpPr>
        <p:spPr>
          <a:xfrm>
            <a:off x="212421" y="40269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Literature reaction cross sections for </a:t>
            </a:r>
            <a:r>
              <a:rPr lang="en-US" baseline="30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U(p,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83D5FE0-0178-4526-BC82-DDEF734C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21" y="1094282"/>
            <a:ext cx="4363254" cy="5111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8DD88C-991D-44F4-8EEE-355D86C185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135"/>
            <a:ext cx="4572000" cy="2876550"/>
          </a:xfrm>
          <a:prstGeom prst="rect">
            <a:avLst/>
          </a:prstGeom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D07AFCB8-61D5-4DA5-A72B-1B9CE8380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0088" y="1385668"/>
            <a:ext cx="1125415" cy="7493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B05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green    </a:t>
            </a:r>
            <a:r>
              <a:rPr lang="en-U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x=1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94363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brown    </a:t>
            </a:r>
            <a:r>
              <a:rPr lang="en-U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x=3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en-U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x=4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184CAC-F558-4C9F-A7D1-2D9FBA5897BB}"/>
              </a:ext>
            </a:extLst>
          </p:cNvPr>
          <p:cNvSpPr/>
          <p:nvPr/>
        </p:nvSpPr>
        <p:spPr>
          <a:xfrm>
            <a:off x="694394" y="4671318"/>
            <a:ext cx="3519798" cy="111754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Vital mass-spec “spike” for nonproliferation</a:t>
            </a:r>
          </a:p>
        </p:txBody>
      </p:sp>
    </p:spTree>
    <p:extLst>
      <p:ext uri="{BB962C8B-B14F-4D97-AF65-F5344CB8AC3E}">
        <p14:creationId xmlns:p14="http://schemas.microsoft.com/office/powerpoint/2010/main" val="383966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82600" y="1649712"/>
            <a:ext cx="8446168" cy="399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Established medical radioisotopes face several challenges: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Non-ideal decay properties for desired application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Extra dose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Extra range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Curtailment of production facilities (</a:t>
            </a:r>
            <a:r>
              <a:rPr lang="en-US" sz="2000" baseline="30000" dirty="0">
                <a:solidFill>
                  <a:srgbClr val="2D637F"/>
                </a:solidFill>
                <a:latin typeface="Lucida Grande"/>
                <a:cs typeface="Lucida Grande"/>
              </a:rPr>
              <a:t>99m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Tc)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Thermal reactor issues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Low yield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Difficult radiochemical purification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Feasibility &amp; </a:t>
            </a:r>
            <a:r>
              <a:rPr lang="en-US" sz="2000" dirty="0" err="1">
                <a:solidFill>
                  <a:srgbClr val="2D637F"/>
                </a:solidFill>
                <a:latin typeface="Lucida Grande"/>
                <a:cs typeface="Lucida Grande"/>
              </a:rPr>
              <a:t>deployability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9DD1F7-0ECA-48D6-88FC-9D6DFC488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5444"/>
            <a:ext cx="7766050" cy="1150353"/>
          </a:xfrm>
        </p:spPr>
        <p:txBody>
          <a:bodyPr/>
          <a:lstStyle/>
          <a:p>
            <a:pPr lvl="0">
              <a:defRPr/>
            </a:pPr>
            <a:r>
              <a:rPr lang="en-US" dirty="0"/>
              <a:t>Nuclear Medicine in the U.S.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39E47-3A79-4397-8097-DDB9A71FFDC1}"/>
              </a:ext>
            </a:extLst>
          </p:cNvPr>
          <p:cNvSpPr/>
          <p:nvPr/>
        </p:nvSpPr>
        <p:spPr>
          <a:xfrm>
            <a:off x="212035" y="4999383"/>
            <a:ext cx="4253948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Why do we keep doing this?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C728C4-B84A-4A82-851A-D609FAABA32B}"/>
              </a:ext>
            </a:extLst>
          </p:cNvPr>
          <p:cNvSpPr/>
          <p:nvPr/>
        </p:nvSpPr>
        <p:spPr>
          <a:xfrm>
            <a:off x="4678018" y="4999383"/>
            <a:ext cx="4253948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How can we improve this?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BD3AC-500E-47C8-A8EF-B99ECBB92141}"/>
              </a:ext>
            </a:extLst>
          </p:cNvPr>
          <p:cNvSpPr/>
          <p:nvPr/>
        </p:nvSpPr>
        <p:spPr>
          <a:xfrm>
            <a:off x="0" y="1649711"/>
            <a:ext cx="9034670" cy="43734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D14583-8864-45A3-9996-A25E0DD58740}"/>
              </a:ext>
            </a:extLst>
          </p:cNvPr>
          <p:cNvSpPr/>
          <p:nvPr/>
        </p:nvSpPr>
        <p:spPr>
          <a:xfrm>
            <a:off x="2390361" y="3583057"/>
            <a:ext cx="4253948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…and new paradigms for isotope production!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2F6F6-0451-4350-A9D7-63DD5247B342}"/>
              </a:ext>
            </a:extLst>
          </p:cNvPr>
          <p:cNvSpPr/>
          <p:nvPr/>
        </p:nvSpPr>
        <p:spPr>
          <a:xfrm>
            <a:off x="2390361" y="2166731"/>
            <a:ext cx="4253948" cy="94421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Novel isotopes…</a:t>
            </a:r>
          </a:p>
        </p:txBody>
      </p:sp>
    </p:spTree>
    <p:extLst>
      <p:ext uri="{BB962C8B-B14F-4D97-AF65-F5344CB8AC3E}">
        <p14:creationId xmlns:p14="http://schemas.microsoft.com/office/powerpoint/2010/main" val="24929646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66" y="0"/>
            <a:ext cx="8594480" cy="10942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Path Forward: </a:t>
            </a:r>
            <a:b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</a:br>
            <a:r>
              <a:rPr lang="en-US" sz="3200" baseline="300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7</a:t>
            </a:r>
            <a:r>
              <a:rPr lang="en-US" sz="3200" dirty="0">
                <a:latin typeface="Georgia" panose="02040502050405020303" pitchFamily="18" charset="0"/>
                <a:ea typeface="Times New Roman" charset="0"/>
                <a:cs typeface="Times New Roman" charset="0"/>
              </a:rPr>
              <a:t>Li(p,n) “Quasi-Monoenergetic” Neutron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21" t="18199" r="1110" b="9847"/>
          <a:stretch/>
        </p:blipFill>
        <p:spPr>
          <a:xfrm>
            <a:off x="5872092" y="1312400"/>
            <a:ext cx="3032897" cy="41590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29851" y="4128998"/>
            <a:ext cx="5459626" cy="1841156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Neutrons from 0-</a:t>
            </a:r>
            <a:r>
              <a:rPr lang="en-US" sz="2000" b="1" i="1" u="sng" dirty="0">
                <a:solidFill>
                  <a:srgbClr val="FF0000"/>
                </a:solidFill>
              </a:rPr>
              <a:t>60</a:t>
            </a:r>
            <a:r>
              <a:rPr lang="en-US" sz="2000" dirty="0"/>
              <a:t> MeV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Samples irradiated in the vault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Unreacted beam dumped in Cave 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Flux from 10</a:t>
            </a:r>
            <a:r>
              <a:rPr lang="en-US" sz="2000" baseline="30000" dirty="0"/>
              <a:t>6-4</a:t>
            </a:r>
            <a:r>
              <a:rPr lang="en-US" sz="2000" dirty="0"/>
              <a:t> /MeV/sr/s (decreases w/</a:t>
            </a:r>
            <a:r>
              <a:rPr lang="en-US" sz="2000" i="1" dirty="0"/>
              <a:t>E</a:t>
            </a:r>
            <a:r>
              <a:rPr lang="en-US" sz="2000" i="1" baseline="-25000" dirty="0"/>
              <a:t>n</a:t>
            </a:r>
            <a:r>
              <a:rPr lang="en-US" sz="2000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4613" y="5854457"/>
            <a:ext cx="831477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First experiments are planned for April 2018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310946" y="1194686"/>
            <a:ext cx="5528254" cy="2954504"/>
            <a:chOff x="3310946" y="1194686"/>
            <a:chExt cx="5528254" cy="2954504"/>
          </a:xfrm>
        </p:grpSpPr>
        <p:grpSp>
          <p:nvGrpSpPr>
            <p:cNvPr id="37" name="Group 36"/>
            <p:cNvGrpSpPr/>
            <p:nvPr/>
          </p:nvGrpSpPr>
          <p:grpSpPr>
            <a:xfrm>
              <a:off x="3310946" y="1194686"/>
              <a:ext cx="5528254" cy="2820579"/>
              <a:chOff x="3310946" y="1194686"/>
              <a:chExt cx="5528254" cy="282057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6842560" y="2694243"/>
                <a:ext cx="1996640" cy="1206745"/>
                <a:chOff x="5641081" y="3210006"/>
                <a:chExt cx="1996640" cy="1206745"/>
              </a:xfrm>
            </p:grpSpPr>
            <p:sp>
              <p:nvSpPr>
                <p:cNvPr id="9" name="Rectangle 8"/>
                <p:cNvSpPr/>
                <p:nvPr/>
              </p:nvSpPr>
              <p:spPr bwMode="auto">
                <a:xfrm rot="20520000">
                  <a:off x="5665034" y="4023051"/>
                  <a:ext cx="73752" cy="393700"/>
                </a:xfrm>
                <a:prstGeom prst="rect">
                  <a:avLst/>
                </a:prstGeom>
                <a:solidFill>
                  <a:srgbClr val="3366FF"/>
                </a:solidFill>
                <a:ln w="9525" cap="flat" cmpd="sng" algn="ctr">
                  <a:solidFill>
                    <a:srgbClr val="3366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 pitchFamily="34" charset="0"/>
                    <a:ea typeface="MS PGothic" pitchFamily="34" charset="-128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5755913" y="3210006"/>
                  <a:ext cx="1881808" cy="646331"/>
                </a:xfrm>
                <a:prstGeom prst="rect">
                  <a:avLst/>
                </a:prstGeom>
                <a:solidFill>
                  <a:srgbClr val="3366FF"/>
                </a:solidFill>
                <a:ln>
                  <a:solidFill>
                    <a:srgbClr val="0000FF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Li(p,n) neutron </a:t>
                  </a:r>
                </a:p>
                <a:p>
                  <a:pPr algn="ctr"/>
                  <a:r>
                    <a:rPr lang="en-US" dirty="0">
                      <a:solidFill>
                        <a:schemeClr val="bg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production target</a:t>
                  </a:r>
                </a:p>
              </p:txBody>
            </p:sp>
            <p:cxnSp>
              <p:nvCxnSpPr>
                <p:cNvPr id="11" name="Curved Connector 10"/>
                <p:cNvCxnSpPr/>
                <p:nvPr/>
              </p:nvCxnSpPr>
              <p:spPr bwMode="auto">
                <a:xfrm rot="10800000" flipV="1">
                  <a:off x="5641081" y="3533172"/>
                  <a:ext cx="114833" cy="499514"/>
                </a:xfrm>
                <a:prstGeom prst="curvedConnector2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3310946" y="1194686"/>
                <a:ext cx="2441694" cy="2820579"/>
                <a:chOff x="6473871" y="1254647"/>
                <a:chExt cx="2441694" cy="2820579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473871" y="1254647"/>
                  <a:ext cx="244169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Inconel-clad Li targets</a:t>
                  </a:r>
                </a:p>
                <a:p>
                  <a:pPr algn="ctr"/>
                  <a:r>
                    <a:rPr lang="en-US" dirty="0"/>
                    <a:t>(LANL LDRD)</a:t>
                  </a:r>
                </a:p>
              </p:txBody>
            </p:sp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769075" y="1916643"/>
                  <a:ext cx="1851286" cy="215858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sp>
          <p:nvSpPr>
            <p:cNvPr id="40" name="TextBox 39"/>
            <p:cNvSpPr txBox="1"/>
            <p:nvPr/>
          </p:nvSpPr>
          <p:spPr>
            <a:xfrm>
              <a:off x="3595769" y="3779858"/>
              <a:ext cx="185782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Jon Engle</a:t>
              </a:r>
            </a:p>
          </p:txBody>
        </p:sp>
      </p:grpSp>
      <p:cxnSp>
        <p:nvCxnSpPr>
          <p:cNvPr id="42" name="Straight Arrow Connector 41"/>
          <p:cNvCxnSpPr>
            <a:cxnSpLocks noChangeShapeType="1"/>
            <a:endCxn id="9" idx="3"/>
          </p:cNvCxnSpPr>
          <p:nvPr/>
        </p:nvCxnSpPr>
        <p:spPr bwMode="auto">
          <a:xfrm flipH="1">
            <a:off x="6938460" y="3527274"/>
            <a:ext cx="428868" cy="165469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44"/>
          <p:cNvSpPr/>
          <p:nvPr/>
        </p:nvSpPr>
        <p:spPr bwMode="auto">
          <a:xfrm>
            <a:off x="6761018" y="1925782"/>
            <a:ext cx="1302327" cy="4849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340840" y="1981200"/>
            <a:ext cx="2628979" cy="1811311"/>
            <a:chOff x="6340840" y="1981200"/>
            <a:chExt cx="2628979" cy="1811311"/>
          </a:xfrm>
        </p:grpSpPr>
        <p:grpSp>
          <p:nvGrpSpPr>
            <p:cNvPr id="35" name="Group 34"/>
            <p:cNvGrpSpPr/>
            <p:nvPr/>
          </p:nvGrpSpPr>
          <p:grpSpPr>
            <a:xfrm>
              <a:off x="6340840" y="2188564"/>
              <a:ext cx="1037120" cy="1603947"/>
              <a:chOff x="6340840" y="2188564"/>
              <a:chExt cx="1037120" cy="1603947"/>
            </a:xfrm>
          </p:grpSpPr>
          <p:cxnSp>
            <p:nvCxnSpPr>
              <p:cNvPr id="21" name="Straight Arrow Connector 20"/>
              <p:cNvCxnSpPr>
                <a:cxnSpLocks noChangeShapeType="1"/>
              </p:cNvCxnSpPr>
              <p:nvPr/>
            </p:nvCxnSpPr>
            <p:spPr bwMode="auto">
              <a:xfrm flipH="1">
                <a:off x="6670623" y="3516641"/>
                <a:ext cx="707337" cy="24589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Straight Arrow Connector 22"/>
              <p:cNvCxnSpPr>
                <a:cxnSpLocks noChangeShapeType="1"/>
              </p:cNvCxnSpPr>
              <p:nvPr/>
            </p:nvCxnSpPr>
            <p:spPr bwMode="auto">
              <a:xfrm flipH="1" flipV="1">
                <a:off x="6340840" y="3492708"/>
                <a:ext cx="404734" cy="299803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Straight Arrow Connector 27"/>
              <p:cNvCxnSpPr>
                <a:cxnSpLocks noChangeShapeType="1"/>
              </p:cNvCxnSpPr>
              <p:nvPr/>
            </p:nvCxnSpPr>
            <p:spPr bwMode="auto">
              <a:xfrm flipV="1">
                <a:off x="6355829" y="2188564"/>
                <a:ext cx="29981" cy="1319134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" name="TextBox 45"/>
            <p:cNvSpPr txBox="1"/>
            <p:nvPr/>
          </p:nvSpPr>
          <p:spPr>
            <a:xfrm>
              <a:off x="6733309" y="1981200"/>
              <a:ext cx="2236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Unreacted protons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3103" y="1331640"/>
            <a:ext cx="6425357" cy="2844967"/>
            <a:chOff x="513103" y="1331640"/>
            <a:chExt cx="6425357" cy="2844967"/>
          </a:xfrm>
        </p:grpSpPr>
        <p:grpSp>
          <p:nvGrpSpPr>
            <p:cNvPr id="38" name="Group 37"/>
            <p:cNvGrpSpPr/>
            <p:nvPr/>
          </p:nvGrpSpPr>
          <p:grpSpPr>
            <a:xfrm>
              <a:off x="6241774" y="3692743"/>
              <a:ext cx="696686" cy="483864"/>
              <a:chOff x="6241774" y="3692743"/>
              <a:chExt cx="696686" cy="483864"/>
            </a:xfrm>
          </p:grpSpPr>
          <p:cxnSp>
            <p:nvCxnSpPr>
              <p:cNvPr id="7" name="Straight Arrow Connector 6"/>
              <p:cNvCxnSpPr>
                <a:stCxn id="9" idx="1"/>
              </p:cNvCxnSpPr>
              <p:nvPr/>
            </p:nvCxnSpPr>
            <p:spPr bwMode="auto">
              <a:xfrm flipH="1">
                <a:off x="6241774" y="3715533"/>
                <a:ext cx="626544" cy="222535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8" name="Straight Arrow Connector 7"/>
              <p:cNvCxnSpPr>
                <a:stCxn id="9" idx="3"/>
              </p:cNvCxnSpPr>
              <p:nvPr/>
            </p:nvCxnSpPr>
            <p:spPr bwMode="auto">
              <a:xfrm flipH="1">
                <a:off x="6321287" y="3692743"/>
                <a:ext cx="617173" cy="483864"/>
              </a:xfrm>
              <a:prstGeom prst="straightConnector1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602574" y="1331640"/>
              <a:ext cx="2475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Vault-based irradiation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3103" y="1742900"/>
              <a:ext cx="2654877" cy="230983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9145" y="2016113"/>
              <a:ext cx="40588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0°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95945" y="2003921"/>
              <a:ext cx="61106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-20°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8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256" y="1774197"/>
            <a:ext cx="1915624" cy="1436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3617637" y="1146946"/>
            <a:ext cx="190928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Stacked Target Holder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4991" y="1200761"/>
            <a:ext cx="1909285" cy="201015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Straight Arrow Connector 24"/>
          <p:cNvCxnSpPr>
            <a:cxnSpLocks/>
          </p:cNvCxnSpPr>
          <p:nvPr/>
        </p:nvCxnSpPr>
        <p:spPr bwMode="auto">
          <a:xfrm flipV="1">
            <a:off x="4925150" y="1564640"/>
            <a:ext cx="1636944" cy="104819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5588892" y="3123866"/>
            <a:ext cx="19253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HPGe counter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676727" y="2770254"/>
            <a:ext cx="1361903" cy="338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Jon Morrell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2461" y="1159467"/>
            <a:ext cx="1365463" cy="161078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88270" y="1425822"/>
            <a:ext cx="3013387" cy="348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aseline="30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140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La(p,6n)</a:t>
            </a:r>
            <a:r>
              <a:rPr lang="en-US" sz="1600" baseline="30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134</a:t>
            </a:r>
            <a:r>
              <a:rPr lang="en-US" sz="16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Ce Cross Section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57" y="1774197"/>
            <a:ext cx="3009199" cy="238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 rot="18803666">
            <a:off x="1930684" y="1884954"/>
            <a:ext cx="170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Preliminary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6E105EA-CD0C-4AF1-82B6-DBB7510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6" y="145135"/>
            <a:ext cx="8951847" cy="1150353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Path Forward: </a:t>
            </a:r>
            <a:r>
              <a:rPr lang="en-US" sz="2800" baseline="30000" dirty="0"/>
              <a:t>140</a:t>
            </a:r>
            <a:r>
              <a:rPr lang="en-US" sz="2800" dirty="0"/>
              <a:t>La(p,6n)</a:t>
            </a:r>
            <a:r>
              <a:rPr lang="en-US" sz="2800" baseline="30000" dirty="0"/>
              <a:t>134</a:t>
            </a:r>
            <a:r>
              <a:rPr lang="en-US" sz="2800" dirty="0"/>
              <a:t>Ce as a PET tracer for </a:t>
            </a:r>
            <a:r>
              <a:rPr lang="en-US" sz="2800" baseline="30000" dirty="0"/>
              <a:t>225</a:t>
            </a:r>
            <a:r>
              <a:rPr lang="en-US" sz="2800" dirty="0"/>
              <a:t>Ac</a:t>
            </a:r>
          </a:p>
        </p:txBody>
      </p:sp>
      <p:pic>
        <p:nvPicPr>
          <p:cNvPr id="16386" name="Picture 2" descr="http://jnm.snmjournals.org/content/57/12/1941/F1.large.jpg">
            <a:extLst>
              <a:ext uri="{FF2B5EF4-FFF2-40B4-BE49-F238E27FC236}">
                <a16:creationId xmlns:a16="http://schemas.microsoft.com/office/drawing/2014/main" id="{DBE77CA5-E909-47DE-962F-127E93EE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33" y="3689624"/>
            <a:ext cx="4901660" cy="309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8F3B71-CCC5-419F-8874-FE46BB4231CA}"/>
              </a:ext>
            </a:extLst>
          </p:cNvPr>
          <p:cNvSpPr/>
          <p:nvPr/>
        </p:nvSpPr>
        <p:spPr>
          <a:xfrm>
            <a:off x="457199" y="5326333"/>
            <a:ext cx="36413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Kratochwil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Clemens, et al. "225Ac-PSMA-617 for PSMA-targeted </a:t>
            </a:r>
            <a:r>
              <a:rPr lang="el-GR" sz="1100" dirty="0">
                <a:solidFill>
                  <a:srgbClr val="222222"/>
                </a:solidFill>
                <a:latin typeface="Arial" panose="020B0604020202020204" pitchFamily="34" charset="0"/>
              </a:rPr>
              <a:t>α-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radiation therapy of metastatic castration-resistant prostate cancer."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Nuclear Medicine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 57.12 (2016): 1941-1944.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CD909F-5D8A-4712-AA7D-1F8B6479485D}"/>
              </a:ext>
            </a:extLst>
          </p:cNvPr>
          <p:cNvSpPr/>
          <p:nvPr/>
        </p:nvSpPr>
        <p:spPr>
          <a:xfrm>
            <a:off x="457199" y="4328016"/>
            <a:ext cx="3131095" cy="93948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Investigating potential for </a:t>
            </a:r>
            <a:r>
              <a:rPr lang="en-US" sz="2000" b="1" baseline="30000" dirty="0">
                <a:solidFill>
                  <a:sysClr val="windowText" lastClr="000000"/>
                </a:solidFill>
              </a:rPr>
              <a:t>226</a:t>
            </a:r>
            <a:r>
              <a:rPr lang="en-US" sz="2000" b="1" dirty="0">
                <a:solidFill>
                  <a:sysClr val="windowText" lastClr="000000"/>
                </a:solidFill>
              </a:rPr>
              <a:t>Ra(2,2n)</a:t>
            </a:r>
            <a:r>
              <a:rPr lang="en-US" sz="2000" b="1" baseline="30000" dirty="0">
                <a:solidFill>
                  <a:sysClr val="windowText" lastClr="000000"/>
                </a:solidFill>
              </a:rPr>
              <a:t>225</a:t>
            </a:r>
            <a:r>
              <a:rPr lang="en-US" sz="2000" b="1" dirty="0">
                <a:solidFill>
                  <a:sysClr val="windowText" lastClr="000000"/>
                </a:solidFill>
              </a:rPr>
              <a:t>Ra </a:t>
            </a:r>
            <a:r>
              <a:rPr lang="en-US" sz="2000" b="1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</a:t>
            </a:r>
            <a:r>
              <a:rPr lang="en-US" sz="2000" b="1" baseline="30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225</a:t>
            </a:r>
            <a:r>
              <a:rPr lang="en-US" sz="2000" b="1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Ac</a:t>
            </a:r>
            <a:r>
              <a:rPr lang="en-US" sz="2000" b="1" dirty="0">
                <a:solidFill>
                  <a:sysClr val="windowText" lastClr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363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4995" y="266700"/>
            <a:ext cx="7950200" cy="728546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Times New Roman"/>
                <a:cs typeface="Times New Roman"/>
              </a:rPr>
              <a:t>Collaborators on this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116" y="1181783"/>
            <a:ext cx="8773684" cy="491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M.S. Basunia</a:t>
            </a:r>
            <a:r>
              <a:rPr lang="en-US" sz="2400" baseline="30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J.A. Batchelder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J.D. Bauer</a:t>
            </a:r>
            <a:r>
              <a:rPr lang="en-US" sz="2400" baseline="30000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, T.A. Becker</a:t>
            </a:r>
            <a:r>
              <a:rPr lang="en-US" sz="2400" baseline="30000" dirty="0">
                <a:latin typeface="Times New Roman"/>
                <a:cs typeface="Times New Roman"/>
              </a:rPr>
              <a:t>4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L.A. Bernstein</a:t>
            </a:r>
            <a:r>
              <a:rPr lang="en-US" sz="2400" baseline="30000" dirty="0">
                <a:latin typeface="Times New Roman"/>
                <a:cs typeface="Times New Roman"/>
              </a:rPr>
              <a:t>1,2</a:t>
            </a:r>
            <a:r>
              <a:rPr lang="en-US" sz="2400" dirty="0">
                <a:latin typeface="Times New Roman"/>
                <a:cs typeface="Times New Roman"/>
              </a:rPr>
              <a:t>, E.R. Birnbaum</a:t>
            </a:r>
            <a:r>
              <a:rPr lang="en-US" sz="2400" baseline="30000" dirty="0">
                <a:latin typeface="Times New Roman"/>
                <a:cs typeface="Times New Roman"/>
              </a:rPr>
              <a:t>5</a:t>
            </a:r>
            <a:r>
              <a:rPr lang="en-US" sz="2400" dirty="0">
                <a:latin typeface="Times New Roman"/>
                <a:cs typeface="Times New Roman"/>
              </a:rPr>
              <a:t>, J.W. Engle</a:t>
            </a:r>
            <a:r>
              <a:rPr lang="en-US" sz="2400" baseline="30000" dirty="0">
                <a:latin typeface="Times New Roman"/>
                <a:cs typeface="Times New Roman"/>
              </a:rPr>
              <a:t>5,6</a:t>
            </a:r>
            <a:r>
              <a:rPr lang="en-US" sz="2400" dirty="0">
                <a:latin typeface="Times New Roman"/>
                <a:cs typeface="Times New Roman"/>
              </a:rPr>
              <a:t>, R.B. Firestone</a:t>
            </a:r>
            <a:r>
              <a:rPr lang="en-US" sz="2400" baseline="30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S.A. Graves</a:t>
            </a:r>
            <a:r>
              <a:rPr lang="en-US" sz="2400" baseline="30000" dirty="0">
                <a:latin typeface="Times New Roman"/>
                <a:cs typeface="Times New Roman"/>
              </a:rPr>
              <a:t>7</a:t>
            </a:r>
            <a:r>
              <a:rPr lang="en-US" sz="2400" dirty="0">
                <a:latin typeface="Times New Roman"/>
                <a:cs typeface="Times New Roman"/>
              </a:rPr>
              <a:t>, G. Henriksen</a:t>
            </a:r>
            <a:r>
              <a:rPr lang="en-US" sz="2400" baseline="30000" dirty="0">
                <a:latin typeface="Times New Roman"/>
                <a:cs typeface="Times New Roman"/>
              </a:rPr>
              <a:t>8</a:t>
            </a:r>
            <a:r>
              <a:rPr lang="en-US" sz="2400" dirty="0">
                <a:latin typeface="Times New Roman"/>
                <a:cs typeface="Times New Roman"/>
              </a:rPr>
              <a:t>, A.M. Hurst</a:t>
            </a:r>
            <a:r>
              <a:rPr lang="en-US" sz="2400" baseline="30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</a:rPr>
              <a:t>, L. Kirsch</a:t>
            </a:r>
            <a:r>
              <a:rPr lang="en-US" sz="2400" baseline="30000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, A.M. Lewis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E.F. Matthews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F.M. Nortier</a:t>
            </a:r>
            <a:r>
              <a:rPr lang="en-US" sz="2400" baseline="30000" dirty="0">
                <a:latin typeface="Times New Roman"/>
                <a:cs typeface="Times New Roman"/>
              </a:rPr>
              <a:t>5</a:t>
            </a:r>
            <a:r>
              <a:rPr lang="en-US" sz="2400" dirty="0">
                <a:latin typeface="Times New Roman"/>
                <a:cs typeface="Times New Roman"/>
              </a:rPr>
              <a:t>, S.M. Qaim</a:t>
            </a:r>
            <a:r>
              <a:rPr lang="en-US" sz="2400" baseline="30000" dirty="0">
                <a:latin typeface="Times New Roman"/>
                <a:cs typeface="Times New Roman"/>
              </a:rPr>
              <a:t>9</a:t>
            </a:r>
            <a:r>
              <a:rPr lang="en-US" sz="2400" dirty="0">
                <a:latin typeface="Times New Roman"/>
                <a:cs typeface="Times New Roman"/>
              </a:rPr>
              <a:t>, P.R. Renne</a:t>
            </a:r>
            <a:r>
              <a:rPr lang="en-US" sz="2400" baseline="30000" dirty="0">
                <a:latin typeface="Times New Roman"/>
                <a:cs typeface="Times New Roman"/>
              </a:rPr>
              <a:t>4</a:t>
            </a:r>
            <a:r>
              <a:rPr lang="en-US" sz="2400" dirty="0">
                <a:latin typeface="Times New Roman"/>
                <a:cs typeface="Times New Roman"/>
              </a:rPr>
              <a:t>, D. Rutte</a:t>
            </a:r>
            <a:r>
              <a:rPr lang="en-US" sz="2400" baseline="30000" dirty="0">
                <a:latin typeface="Times New Roman"/>
                <a:cs typeface="Times New Roman"/>
              </a:rPr>
              <a:t>4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B.W. Schoultz</a:t>
            </a:r>
            <a:r>
              <a:rPr lang="en-US" sz="2400" baseline="30000" dirty="0">
                <a:latin typeface="Times New Roman"/>
                <a:cs typeface="Times New Roman"/>
              </a:rPr>
              <a:t>10</a:t>
            </a:r>
            <a:r>
              <a:rPr lang="en-US" sz="2400" dirty="0">
                <a:latin typeface="Times New Roman"/>
                <a:cs typeface="Times New Roman"/>
              </a:rPr>
              <a:t>, S. Siem</a:t>
            </a:r>
            <a:r>
              <a:rPr lang="en-US" sz="2400" baseline="30000" dirty="0">
                <a:latin typeface="Times New Roman"/>
                <a:cs typeface="Times New Roman"/>
              </a:rPr>
              <a:t>11</a:t>
            </a:r>
            <a:r>
              <a:rPr lang="en-US" sz="2400" dirty="0">
                <a:latin typeface="Times New Roman"/>
                <a:cs typeface="Times New Roman"/>
              </a:rPr>
              <a:t>, A. Springer</a:t>
            </a:r>
            <a:r>
              <a:rPr lang="en-US" sz="2400" baseline="30000" dirty="0">
                <a:latin typeface="Times New Roman"/>
                <a:cs typeface="Times New Roman"/>
              </a:rPr>
              <a:t>12</a:t>
            </a:r>
            <a:r>
              <a:rPr lang="en-US" sz="2400" dirty="0">
                <a:latin typeface="Times New Roman"/>
                <a:cs typeface="Times New Roman"/>
              </a:rPr>
              <a:t>, M.A. Unzueta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400" dirty="0">
                <a:latin typeface="Times New Roman"/>
                <a:cs typeface="Times New Roman"/>
              </a:rPr>
              <a:t>K.A. Van Bibber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A.S. Voyles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, C.S. Waltz</a:t>
            </a:r>
            <a:r>
              <a:rPr lang="en-US" sz="2400" baseline="30000" dirty="0">
                <a:latin typeface="Times New Roman"/>
                <a:cs typeface="Times New Roman"/>
              </a:rPr>
              <a:t>3</a:t>
            </a:r>
            <a:r>
              <a:rPr lang="en-US" sz="2400" dirty="0">
                <a:latin typeface="Times New Roman"/>
                <a:cs typeface="Times New Roman"/>
              </a:rPr>
              <a:t> H. Zaneb</a:t>
            </a:r>
            <a:r>
              <a:rPr lang="en-US" sz="2400" baseline="30000" dirty="0">
                <a:latin typeface="Times New Roman"/>
                <a:cs typeface="Times New Roman"/>
              </a:rPr>
              <a:t>13</a:t>
            </a:r>
          </a:p>
          <a:p>
            <a:endParaRPr lang="en-US" sz="2000" i="1" baseline="30000" dirty="0">
              <a:latin typeface="Times New Roman"/>
              <a:cs typeface="Times New Roman"/>
            </a:endParaRPr>
          </a:p>
          <a:p>
            <a:r>
              <a:rPr lang="en-US" sz="1400" i="1" baseline="30000" dirty="0">
                <a:latin typeface="Times New Roman"/>
                <a:cs typeface="Times New Roman"/>
              </a:rPr>
              <a:t>1 </a:t>
            </a:r>
            <a:r>
              <a:rPr lang="en-US" sz="1200" i="1" dirty="0">
                <a:latin typeface="Times New Roman"/>
                <a:cs typeface="Times New Roman"/>
              </a:rPr>
              <a:t>Lawrence Berkeley National Laboratory</a:t>
            </a:r>
            <a:endParaRPr lang="en-US" sz="1200" i="1" baseline="30000" dirty="0">
              <a:latin typeface="Times New Roman"/>
              <a:cs typeface="Times New Roman"/>
            </a:endParaRPr>
          </a:p>
          <a:p>
            <a:r>
              <a:rPr lang="en-US" sz="1200" i="1" baseline="30000" dirty="0">
                <a:latin typeface="Times New Roman"/>
                <a:cs typeface="Times New Roman"/>
              </a:rPr>
              <a:t>2</a:t>
            </a:r>
            <a:r>
              <a:rPr lang="en-US" sz="1200" i="1" dirty="0">
                <a:latin typeface="Times New Roman"/>
                <a:cs typeface="Times New Roman"/>
              </a:rPr>
              <a:t> University of California-Berkeley Dept. of Nuclear Engineering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3 </a:t>
            </a:r>
            <a:r>
              <a:rPr lang="en-US" sz="1200" i="1" dirty="0">
                <a:latin typeface="Times New Roman"/>
                <a:cs typeface="Times New Roman"/>
              </a:rPr>
              <a:t>Lawrence Livermore National Laboratory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4</a:t>
            </a:r>
            <a:r>
              <a:rPr lang="en-US" sz="1200" i="1" dirty="0">
                <a:latin typeface="Times New Roman"/>
                <a:cs typeface="Times New Roman"/>
              </a:rPr>
              <a:t> Berkeley Geochronology Center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5</a:t>
            </a:r>
            <a:r>
              <a:rPr lang="en-US" sz="1200" i="1" dirty="0">
                <a:latin typeface="Times New Roman"/>
                <a:cs typeface="Times New Roman"/>
              </a:rPr>
              <a:t> Los Alamos National Laboratory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6 </a:t>
            </a:r>
            <a:r>
              <a:rPr lang="en-US" sz="1200" i="1" dirty="0">
                <a:latin typeface="Times New Roman"/>
                <a:cs typeface="Times New Roman"/>
              </a:rPr>
              <a:t>University of Wisconsin – Madison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7 </a:t>
            </a:r>
            <a:r>
              <a:rPr lang="en-US" sz="1200" i="1" dirty="0">
                <a:latin typeface="Times New Roman"/>
                <a:cs typeface="Times New Roman"/>
              </a:rPr>
              <a:t>University of Iowa – Department of Radiation Oncology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8 </a:t>
            </a:r>
            <a:r>
              <a:rPr lang="en-US" sz="1200" i="1" dirty="0">
                <a:latin typeface="Times New Roman"/>
                <a:cs typeface="Times New Roman"/>
              </a:rPr>
              <a:t>University of Oslo – Institute of Basic Medical Sciences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9 </a:t>
            </a:r>
            <a:r>
              <a:rPr lang="en-US" sz="1200" i="1" dirty="0" err="1">
                <a:latin typeface="Times New Roman"/>
                <a:cs typeface="Times New Roman"/>
              </a:rPr>
              <a:t>Forschungszentrum</a:t>
            </a:r>
            <a:r>
              <a:rPr lang="en-US" sz="1200" i="1" dirty="0">
                <a:latin typeface="Times New Roman"/>
                <a:cs typeface="Times New Roman"/>
              </a:rPr>
              <a:t> </a:t>
            </a:r>
            <a:r>
              <a:rPr lang="en-US" sz="1200" i="1" dirty="0" err="1">
                <a:latin typeface="Times New Roman"/>
                <a:cs typeface="Times New Roman"/>
              </a:rPr>
              <a:t>Jülich</a:t>
            </a:r>
            <a:endParaRPr lang="en-US" sz="1200" i="1" dirty="0">
              <a:latin typeface="Times New Roman"/>
              <a:cs typeface="Times New Roman"/>
            </a:endParaRPr>
          </a:p>
          <a:p>
            <a:r>
              <a:rPr lang="en-US" sz="1200" i="1" baseline="30000" dirty="0">
                <a:latin typeface="Times New Roman"/>
                <a:cs typeface="Times New Roman"/>
              </a:rPr>
              <a:t>10 </a:t>
            </a:r>
            <a:r>
              <a:rPr lang="en-US" sz="1200" i="1" dirty="0">
                <a:latin typeface="Times New Roman"/>
                <a:cs typeface="Times New Roman"/>
              </a:rPr>
              <a:t>University of Oslo – Department of Chemistry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11 </a:t>
            </a:r>
            <a:r>
              <a:rPr lang="en-US" sz="1200" i="1" dirty="0">
                <a:latin typeface="Times New Roman"/>
                <a:cs typeface="Times New Roman"/>
              </a:rPr>
              <a:t>University of Oslo – Department of Physics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12 </a:t>
            </a:r>
            <a:r>
              <a:rPr lang="en-US" sz="1200" i="1" dirty="0">
                <a:latin typeface="Times New Roman"/>
                <a:cs typeface="Times New Roman"/>
              </a:rPr>
              <a:t>Karlsruhe Institute of Technology</a:t>
            </a:r>
          </a:p>
          <a:p>
            <a:r>
              <a:rPr lang="en-US" sz="1200" i="1" baseline="30000" dirty="0">
                <a:latin typeface="Times New Roman"/>
                <a:cs typeface="Times New Roman"/>
              </a:rPr>
              <a:t>13 </a:t>
            </a:r>
            <a:r>
              <a:rPr lang="en-US" sz="1200" i="1" dirty="0">
                <a:latin typeface="Times New Roman"/>
                <a:cs typeface="Times New Roman"/>
              </a:rPr>
              <a:t>University of Lahore</a:t>
            </a:r>
          </a:p>
        </p:txBody>
      </p:sp>
    </p:spTree>
    <p:extLst>
      <p:ext uri="{BB962C8B-B14F-4D97-AF65-F5344CB8AC3E}">
        <p14:creationId xmlns:p14="http://schemas.microsoft.com/office/powerpoint/2010/main" val="393865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712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Some perspective</a:t>
            </a:r>
          </a:p>
        </p:txBody>
      </p:sp>
      <p:pic>
        <p:nvPicPr>
          <p:cNvPr id="12290" name="Picture 2" descr="D:\Documents\School Work\Isotope Data\Proposals\ndnca_tit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3417" y="91778"/>
            <a:ext cx="4074057" cy="4366348"/>
          </a:xfrm>
          <a:prstGeom prst="rect">
            <a:avLst/>
          </a:prstGeom>
          <a:noFill/>
        </p:spPr>
      </p:pic>
      <p:pic>
        <p:nvPicPr>
          <p:cNvPr id="6" name="Content Placeholder 5" descr="ndnca_people.PNG"/>
          <p:cNvPicPr>
            <a:picLocks noGrp="1" noChangeAspect="1"/>
          </p:cNvPicPr>
          <p:nvPr>
            <p:ph idx="14"/>
          </p:nvPr>
        </p:nvPicPr>
        <p:blipFill>
          <a:blip r:embed="rId4"/>
          <a:stretch>
            <a:fillRect/>
          </a:stretch>
        </p:blipFill>
        <p:spPr>
          <a:xfrm>
            <a:off x="0" y="2576304"/>
            <a:ext cx="6669786" cy="3027870"/>
          </a:xfrm>
        </p:spPr>
      </p:pic>
      <p:sp>
        <p:nvSpPr>
          <p:cNvPr id="7" name="Oval 6"/>
          <p:cNvSpPr/>
          <p:nvPr/>
        </p:nvSpPr>
        <p:spPr>
          <a:xfrm>
            <a:off x="6074229" y="2576304"/>
            <a:ext cx="431074" cy="4804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81550-5EBC-4D8B-8F2E-26A5A4A61EDC}"/>
              </a:ext>
            </a:extLst>
          </p:cNvPr>
          <p:cNvSpPr txBox="1"/>
          <p:nvPr/>
        </p:nvSpPr>
        <p:spPr>
          <a:xfrm>
            <a:off x="4572000" y="2165754"/>
            <a:ext cx="1638385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Lucida Grande"/>
                <a:ea typeface="Times New Roman" charset="0"/>
                <a:cs typeface="Times New Roman" charset="0"/>
              </a:rPr>
              <a:t>S.M. </a:t>
            </a:r>
            <a:r>
              <a:rPr lang="en-US" b="1" dirty="0" err="1">
                <a:latin typeface="Lucida Grande"/>
                <a:ea typeface="Times New Roman" charset="0"/>
                <a:cs typeface="Times New Roman" charset="0"/>
              </a:rPr>
              <a:t>Qaim</a:t>
            </a:r>
            <a:endParaRPr lang="en-US" b="1" dirty="0">
              <a:latin typeface="Lucida Grande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0743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712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Some perspective</a:t>
            </a:r>
          </a:p>
        </p:txBody>
      </p:sp>
      <p:pic>
        <p:nvPicPr>
          <p:cNvPr id="35843" name="Picture 3" descr="D:\Pictures\app_b1.PNG"/>
          <p:cNvPicPr>
            <a:picLocks noChangeAspect="1" noChangeArrowheads="1"/>
          </p:cNvPicPr>
          <p:nvPr/>
        </p:nvPicPr>
        <p:blipFill>
          <a:blip r:embed="rId3"/>
          <a:srcRect t="16327"/>
          <a:stretch>
            <a:fillRect/>
          </a:stretch>
        </p:blipFill>
        <p:spPr bwMode="auto">
          <a:xfrm>
            <a:off x="0" y="1408184"/>
            <a:ext cx="3887285" cy="4078224"/>
          </a:xfrm>
          <a:prstGeom prst="rect">
            <a:avLst/>
          </a:prstGeom>
          <a:noFill/>
        </p:spPr>
      </p:pic>
      <p:pic>
        <p:nvPicPr>
          <p:cNvPr id="35844" name="Picture 4" descr="D:\Pictures\app_b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77042" y="1649712"/>
            <a:ext cx="3657600" cy="4969771"/>
          </a:xfrm>
          <a:prstGeom prst="rect">
            <a:avLst/>
          </a:prstGeom>
          <a:noFill/>
        </p:spPr>
      </p:pic>
      <p:pic>
        <p:nvPicPr>
          <p:cNvPr id="35845" name="Picture 5" descr="D:\Pictures\app_b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92306" y="1440106"/>
            <a:ext cx="3886200" cy="5179377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D:\Pictures\app_b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86400" y="2972225"/>
            <a:ext cx="3657600" cy="3284891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032139-CD60-4C75-B652-58DC22F5F51A}"/>
              </a:ext>
            </a:extLst>
          </p:cNvPr>
          <p:cNvSpPr/>
          <p:nvPr/>
        </p:nvSpPr>
        <p:spPr>
          <a:xfrm>
            <a:off x="0" y="1400765"/>
            <a:ext cx="9034670" cy="462234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77042" y="5919016"/>
            <a:ext cx="7138219" cy="707886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" pitchFamily="18" charset="0"/>
              </a:rPr>
              <a:t>NDNCA Whitepaper available at</a:t>
            </a:r>
            <a:br>
              <a:rPr lang="en-US" sz="2000" b="1" dirty="0">
                <a:latin typeface="Georgia" pitchFamily="18" charset="0"/>
              </a:rPr>
            </a:br>
            <a:r>
              <a:rPr lang="en-US" sz="2000" b="1" dirty="0">
                <a:latin typeface="Georgia" pitchFamily="18" charset="0"/>
              </a:rPr>
              <a:t> http://bang.berkeley.edu/events/ndnca/whitepaper/</a:t>
            </a:r>
          </a:p>
        </p:txBody>
      </p:sp>
      <p:pic>
        <p:nvPicPr>
          <p:cNvPr id="10" name="Picture 3" descr="D:\Pictures\app_b1.PNG"/>
          <p:cNvPicPr>
            <a:picLocks noChangeAspect="1" noChangeArrowheads="1"/>
          </p:cNvPicPr>
          <p:nvPr/>
        </p:nvPicPr>
        <p:blipFill>
          <a:blip r:embed="rId3"/>
          <a:srcRect l="16264" t="74843" r="8657" b="18426"/>
          <a:stretch>
            <a:fillRect/>
          </a:stretch>
        </p:blipFill>
        <p:spPr bwMode="auto">
          <a:xfrm>
            <a:off x="1884411" y="2736251"/>
            <a:ext cx="6094095" cy="6850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2" name="Picture 5" descr="D:\Pictures\app_b3.PNG"/>
          <p:cNvPicPr>
            <a:picLocks noChangeAspect="1" noChangeArrowheads="1"/>
          </p:cNvPicPr>
          <p:nvPr/>
        </p:nvPicPr>
        <p:blipFill>
          <a:blip r:embed="rId5"/>
          <a:srcRect r="39183" b="95331"/>
          <a:stretch>
            <a:fillRect/>
          </a:stretch>
        </p:blipFill>
        <p:spPr bwMode="auto">
          <a:xfrm>
            <a:off x="4110179" y="3932903"/>
            <a:ext cx="4805082" cy="4916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13" name="Picture 3" descr="D:\Pictures\app_b1.PNG"/>
          <p:cNvPicPr>
            <a:picLocks noChangeAspect="1" noChangeArrowheads="1"/>
          </p:cNvPicPr>
          <p:nvPr/>
        </p:nvPicPr>
        <p:blipFill>
          <a:blip r:embed="rId3"/>
          <a:srcRect t="20152" r="2151" b="71995"/>
          <a:stretch>
            <a:fillRect/>
          </a:stretch>
        </p:blipFill>
        <p:spPr bwMode="auto">
          <a:xfrm>
            <a:off x="410203" y="1715409"/>
            <a:ext cx="5471652" cy="5506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78527" y="4786163"/>
            <a:ext cx="4707873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itchFamily="18" charset="0"/>
              </a:rPr>
              <a:t>Highlight from WTTC 2016: </a:t>
            </a:r>
            <a:r>
              <a:rPr lang="en-US" baseline="30000" dirty="0">
                <a:latin typeface="Georgia" pitchFamily="18" charset="0"/>
              </a:rPr>
              <a:t>54</a:t>
            </a:r>
            <a:r>
              <a:rPr lang="en-US" dirty="0">
                <a:latin typeface="Georgia" pitchFamily="18" charset="0"/>
              </a:rPr>
              <a:t>Fe(p,</a:t>
            </a:r>
            <a:r>
              <a:rPr lang="el-GR" dirty="0">
                <a:latin typeface="Georgia" pitchFamily="18" charset="0"/>
              </a:rPr>
              <a:t>α</a:t>
            </a:r>
            <a:r>
              <a:rPr lang="en-US" dirty="0">
                <a:latin typeface="Georgia" pitchFamily="18" charset="0"/>
              </a:rPr>
              <a:t>)</a:t>
            </a:r>
            <a:r>
              <a:rPr lang="en-US" baseline="30000" dirty="0">
                <a:latin typeface="Georgia" pitchFamily="18" charset="0"/>
              </a:rPr>
              <a:t>51</a:t>
            </a:r>
            <a:r>
              <a:rPr lang="en-US" dirty="0">
                <a:latin typeface="Georgia" pitchFamily="18" charset="0"/>
              </a:rPr>
              <a:t>Mn </a:t>
            </a:r>
          </a:p>
        </p:txBody>
      </p:sp>
    </p:spTree>
    <p:extLst>
      <p:ext uri="{BB962C8B-B14F-4D97-AF65-F5344CB8AC3E}">
        <p14:creationId xmlns:p14="http://schemas.microsoft.com/office/powerpoint/2010/main" val="1406464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6712"/>
            <a:ext cx="6570143" cy="1143000"/>
          </a:xfrm>
        </p:spPr>
        <p:txBody>
          <a:bodyPr>
            <a:normAutofit/>
          </a:bodyPr>
          <a:lstStyle/>
          <a:p>
            <a:r>
              <a:rPr lang="en-US" sz="4200" dirty="0"/>
              <a:t>Some perspective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75164-33FE-4DB6-A1B0-17A9D60A389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68A-BBFC-4609-80A7-A9ABCCC3DFE3}"/>
              </a:ext>
            </a:extLst>
          </p:cNvPr>
          <p:cNvSpPr txBox="1">
            <a:spLocks/>
          </p:cNvSpPr>
          <p:nvPr/>
        </p:nvSpPr>
        <p:spPr>
          <a:xfrm>
            <a:off x="482600" y="1649712"/>
            <a:ext cx="8446168" cy="3258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Emerging trends for next-generation (targeted &amp; personalized) nuclear medicine: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D637F"/>
                </a:solidFill>
                <a:effectLst/>
                <a:uLnTx/>
                <a:uFillTx/>
                <a:latin typeface="Lucida Grande"/>
                <a:ea typeface="+mn-ea"/>
                <a:cs typeface="Lucida Grande"/>
              </a:rPr>
              <a:t>Targeted alpha therapy (5-10 MeV)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40-80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range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single cell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Targeted Auger therapy (20 eV – 1 keV)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1 nm – 2 </a:t>
            </a:r>
            <a:r>
              <a:rPr lang="el-GR" sz="2000" dirty="0">
                <a:solidFill>
                  <a:srgbClr val="2D637F"/>
                </a:solidFill>
                <a:latin typeface="Calibri" panose="020F0502020204030204" pitchFamily="34" charset="0"/>
                <a:cs typeface="Lucida Grande"/>
              </a:rPr>
              <a:t>μ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m </a:t>
            </a: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  <a:sym typeface="Wingdings" panose="05000000000000000000" pitchFamily="2" charset="2"/>
              </a:rPr>
              <a:t> cellular nucleus</a:t>
            </a:r>
            <a:endParaRPr lang="en-US" sz="20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2200" dirty="0" err="1">
                <a:solidFill>
                  <a:srgbClr val="2D637F"/>
                </a:solidFill>
                <a:latin typeface="Lucida Grande"/>
                <a:cs typeface="Lucida Grande"/>
              </a:rPr>
              <a:t>Theranostic</a:t>
            </a:r>
            <a:r>
              <a:rPr lang="en-US" sz="2200" dirty="0">
                <a:solidFill>
                  <a:srgbClr val="2D637F"/>
                </a:solidFill>
                <a:latin typeface="Lucida Grande"/>
                <a:cs typeface="Lucida Grande"/>
              </a:rPr>
              <a:t> medicine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rgbClr val="2D637F"/>
                </a:solidFill>
                <a:latin typeface="Lucida Grande"/>
                <a:cs typeface="Lucida Grande"/>
              </a:rPr>
              <a:t>Simultaneous imaging and therapy</a:t>
            </a:r>
          </a:p>
          <a:p>
            <a:pPr marL="1257300" lvl="2" indent="-342900">
              <a:spcBef>
                <a:spcPct val="20000"/>
              </a:spcBef>
              <a:buFont typeface="Arial"/>
              <a:buChar char="•"/>
            </a:pP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lvl="2">
              <a:spcBef>
                <a:spcPct val="20000"/>
              </a:spcBef>
            </a:pPr>
            <a:endParaRPr lang="en-US" sz="2200" dirty="0">
              <a:solidFill>
                <a:srgbClr val="2D637F"/>
              </a:solidFill>
              <a:latin typeface="Lucida Grande"/>
              <a:cs typeface="Lucida Grande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D637F"/>
              </a:solidFill>
              <a:effectLst/>
              <a:uLnTx/>
              <a:uFillTx/>
              <a:latin typeface="Lucida Grande"/>
              <a:ea typeface="+mn-ea"/>
              <a:cs typeface="Lucida Grande"/>
            </a:endParaRPr>
          </a:p>
          <a:p>
            <a:pPr marL="742950" lvl="1" indent="-285750">
              <a:spcBef>
                <a:spcPct val="20000"/>
              </a:spcBef>
            </a:pPr>
            <a:endParaRPr lang="el-GR" sz="2000" dirty="0">
              <a:solidFill>
                <a:srgbClr val="2D637F"/>
              </a:solidFill>
              <a:latin typeface="Lucida Grande"/>
              <a:cs typeface="Lucida Grande"/>
            </a:endParaRPr>
          </a:p>
        </p:txBody>
      </p:sp>
      <p:pic>
        <p:nvPicPr>
          <p:cNvPr id="3074" name="Picture 2" descr="https://upload.wikimedia.org/wikipedia/commons/thumb/c/c5/Auger_Process.svg/665px-Auger_Process.svg.png">
            <a:extLst>
              <a:ext uri="{FF2B5EF4-FFF2-40B4-BE49-F238E27FC236}">
                <a16:creationId xmlns:a16="http://schemas.microsoft.com/office/drawing/2014/main" id="{660CCAB8-B3A7-487C-B1FD-EECA724A4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4" r="13007" b="42937"/>
          <a:stretch/>
        </p:blipFill>
        <p:spPr bwMode="auto">
          <a:xfrm>
            <a:off x="6834187" y="1649712"/>
            <a:ext cx="1990725" cy="275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B69A91-2E2A-484D-A35E-4675FD701C38}"/>
              </a:ext>
            </a:extLst>
          </p:cNvPr>
          <p:cNvSpPr/>
          <p:nvPr/>
        </p:nvSpPr>
        <p:spPr>
          <a:xfrm>
            <a:off x="8393794" y="2381250"/>
            <a:ext cx="655982" cy="384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7F152-8A84-47EB-BEE7-FB5BE452AB48}"/>
              </a:ext>
            </a:extLst>
          </p:cNvPr>
          <p:cNvSpPr/>
          <p:nvPr/>
        </p:nvSpPr>
        <p:spPr>
          <a:xfrm>
            <a:off x="6942154" y="2076450"/>
            <a:ext cx="655982" cy="213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067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|0.2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37036</TotalTime>
  <Words>2627</Words>
  <Application>Microsoft Office PowerPoint</Application>
  <PresentationFormat>On-screen Show (4:3)</PresentationFormat>
  <Paragraphs>463</Paragraphs>
  <Slides>62</Slides>
  <Notes>34</Notes>
  <HiddenSlides>5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7" baseType="lpstr">
      <vt:lpstr>MS PGothic</vt:lpstr>
      <vt:lpstr>MS PGothic</vt:lpstr>
      <vt:lpstr>Adobe Garamond Pro Bold</vt:lpstr>
      <vt:lpstr>Arial</vt:lpstr>
      <vt:lpstr>Calibri</vt:lpstr>
      <vt:lpstr>Cambria Math</vt:lpstr>
      <vt:lpstr>Georgia</vt:lpstr>
      <vt:lpstr>Helvetica</vt:lpstr>
      <vt:lpstr>Helvetica Light</vt:lpstr>
      <vt:lpstr>Lucida Grande</vt:lpstr>
      <vt:lpstr>Times New Roman</vt:lpstr>
      <vt:lpstr>Wingdings</vt:lpstr>
      <vt:lpstr>Custom Design</vt:lpstr>
      <vt:lpstr>Equation</vt:lpstr>
      <vt:lpstr>MathType 6.0 Equation</vt:lpstr>
      <vt:lpstr>​Cross-Section Measurements for  Novel Medical Radionuclides at  UCB/LBNL:   The Challenge of "Simple" Experiments</vt:lpstr>
      <vt:lpstr>Overview</vt:lpstr>
      <vt:lpstr>Background &amp; History of Nuclear Medicine</vt:lpstr>
      <vt:lpstr>Nuclear Medicine in the U.S.</vt:lpstr>
      <vt:lpstr>Nuclear Medicine in the U.S.</vt:lpstr>
      <vt:lpstr>Nuclear Medicine in the U.S.</vt:lpstr>
      <vt:lpstr>Some perspective</vt:lpstr>
      <vt:lpstr>Some perspective</vt:lpstr>
      <vt:lpstr>Some perspective</vt:lpstr>
      <vt:lpstr>Overview</vt:lpstr>
      <vt:lpstr>The LBNL/UCB Bay Area Nuclear Data (BAND) Group*…</vt:lpstr>
      <vt:lpstr>PowerPoint Presentation</vt:lpstr>
      <vt:lpstr>A simple picture of cross-sections…</vt:lpstr>
      <vt:lpstr>64Cu and 47Sc (n,p) Cross-Section Measurements</vt:lpstr>
      <vt:lpstr>Medical Applications</vt:lpstr>
      <vt:lpstr>Why (n,p) via DD neutrons?</vt:lpstr>
      <vt:lpstr>The UC Berkeley High Flux Neutron Generator</vt:lpstr>
      <vt:lpstr>PowerPoint Presentation</vt:lpstr>
      <vt:lpstr>The UC Berkeley High Flux Neutron Generator</vt:lpstr>
      <vt:lpstr>The UC Berkeley High Flux Neutron Generator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Measurement of the 98Mo(n,γ) Cross Section</vt:lpstr>
      <vt:lpstr>Stacked-target Charged Particle Excitation Functions</vt:lpstr>
      <vt:lpstr>Why charged particle production?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Stacked-target Charged Particle Excitation Functions</vt:lpstr>
      <vt:lpstr>Measurements @ LANL – Nb(p,x) </vt:lpstr>
      <vt:lpstr>Measurements @ LANL – Nb(p,x) </vt:lpstr>
      <vt:lpstr>Measurements @ LANL – Nb(p,x)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Path Forward:  7Li(p,n) “Quasi-Monoenergetic” Neutron Source</vt:lpstr>
      <vt:lpstr>Path Forward: 140La(p,6n)134Ce as a PET tracer for 225Ac</vt:lpstr>
      <vt:lpstr>Collaborators on this work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Steven Voyles</dc:creator>
  <cp:lastModifiedBy>Andrew Steven Voyles</cp:lastModifiedBy>
  <cp:revision>656</cp:revision>
  <dcterms:created xsi:type="dcterms:W3CDTF">2013-01-15T19:08:57Z</dcterms:created>
  <dcterms:modified xsi:type="dcterms:W3CDTF">2018-02-12T23:56:27Z</dcterms:modified>
</cp:coreProperties>
</file>